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956" r:id="rId2"/>
    <p:sldMasterId id="2147483970" r:id="rId3"/>
    <p:sldMasterId id="2147483982" r:id="rId4"/>
    <p:sldMasterId id="2147483996" r:id="rId5"/>
  </p:sldMasterIdLst>
  <p:notesMasterIdLst>
    <p:notesMasterId r:id="rId26"/>
  </p:notesMasterIdLst>
  <p:sldIdLst>
    <p:sldId id="2147472192" r:id="rId6"/>
    <p:sldId id="2147472195" r:id="rId7"/>
    <p:sldId id="3377" r:id="rId8"/>
    <p:sldId id="2147472206" r:id="rId9"/>
    <p:sldId id="2147472207" r:id="rId10"/>
    <p:sldId id="2147472204" r:id="rId11"/>
    <p:sldId id="3491" r:id="rId12"/>
    <p:sldId id="2147472191" r:id="rId13"/>
    <p:sldId id="2147472187" r:id="rId14"/>
    <p:sldId id="3511" r:id="rId15"/>
    <p:sldId id="3578" r:id="rId16"/>
    <p:sldId id="257" r:id="rId17"/>
    <p:sldId id="258" r:id="rId18"/>
    <p:sldId id="2147472199" r:id="rId19"/>
    <p:sldId id="2147472194" r:id="rId20"/>
    <p:sldId id="3366" r:id="rId21"/>
    <p:sldId id="2147472208" r:id="rId22"/>
    <p:sldId id="2147472193" r:id="rId23"/>
    <p:sldId id="3516" r:id="rId24"/>
    <p:sldId id="2147472210" r:id="rId25"/>
  </p:sldIdLst>
  <p:sldSz cx="12192000" cy="6858000"/>
  <p:notesSz cx="6858000" cy="9144000"/>
  <p:custDataLst>
    <p:tags r:id="rId27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2F528F"/>
    <a:srgbClr val="DEEBF7"/>
    <a:srgbClr val="BDD7EE"/>
    <a:srgbClr val="2E75B6"/>
    <a:srgbClr val="E1EDF8"/>
    <a:srgbClr val="6C046C"/>
    <a:srgbClr val="5B9BD5"/>
    <a:srgbClr val="9B079B"/>
    <a:srgbClr val="B00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702" autoAdjust="0"/>
  </p:normalViewPr>
  <p:slideViewPr>
    <p:cSldViewPr snapToGrid="0">
      <p:cViewPr varScale="1">
        <p:scale>
          <a:sx n="94" d="100"/>
          <a:sy n="94" d="100"/>
        </p:scale>
        <p:origin x="10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F50D7-02E9-48AF-B5DD-F56177CFEF61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20F47-C678-4924-8D98-E28AE43FDE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686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AB1C97-03CA-7846-97D0-92B32714808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0E176B-38EB-944B-B1B7-6EB87B091EB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2ABE5B80-55A8-F547-A65A-CD61CFBD9C6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51176622-B695-9047-A8FE-D998300961C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71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AB1C97-03CA-7846-97D0-92B32714808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0E176B-38EB-944B-B1B7-6EB87B091EB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2ABE5B80-55A8-F547-A65A-CD61CFBD9C6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51176622-B695-9047-A8FE-D998300961C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34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09E5EC-E083-A5B5-6223-82DFA0260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DA4195C-838E-BBA9-3437-AD3E281D5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D3E890-587E-DB61-0F71-42720893D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841ABD-A025-3BD7-82F4-49B013C1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7D452D-328E-EB2F-F5E1-5FB4C72A5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39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D06AFF-0138-F4FE-7FA6-2DD3A92F8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8933BE0-1C5A-F9AA-5CBD-51229C1DCC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7C99B1-0A67-65B1-EBE7-9BE3B6B8B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1597FD-DEE3-F6FB-A844-1EC24690F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4A1502-D6D1-ACBC-FDAF-134A3B3F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537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DE3FD1E-50E0-46E9-D754-27B7D74513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BBFF25D-943E-AABD-401C-24BFB9B385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EF6284-0160-CFDF-892D-713F3ED9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8776A9-10FF-EAC4-0F9D-AFF96BD26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D41BEA-8834-7062-3326-58573C1EB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1360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F4991-24EF-0F8C-DA43-8D288C9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652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4B37C5-E90B-A25B-F2D0-A7156F9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F396-E80F-4F2C-B20D-4DA15426B458}" type="datetimeFigureOut">
              <a:rPr lang="it-IT" smtClean="0"/>
              <a:t>27/09/2023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6BB001-5663-D494-C971-F8B0386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118A7-47B6-51A6-6AA6-E0BA89E1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A3F3E-4F4D-4CB4-9007-F2E52B503B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574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25144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F4991-24EF-0F8C-DA43-8D288C9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652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4B37C5-E90B-A25B-F2D0-A7156F9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F396-E80F-4F2C-B20D-4DA15426B458}" type="datetimeFigureOut">
              <a:rPr lang="it-IT" smtClean="0"/>
              <a:t>27/09/2023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6BB001-5663-D494-C971-F8B0386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118A7-47B6-51A6-6AA6-E0BA89E1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A3F3E-4F4D-4CB4-9007-F2E52B503B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6092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9820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F4991-24EF-0F8C-DA43-8D288C9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652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4B37C5-E90B-A25B-F2D0-A7156F9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F396-E80F-4F2C-B20D-4DA15426B458}" type="datetimeFigureOut">
              <a:rPr lang="it-IT" smtClean="0"/>
              <a:t>27/09/2023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6BB001-5663-D494-C971-F8B0386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118A7-47B6-51A6-6AA6-E0BA89E1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A3F3E-4F4D-4CB4-9007-F2E52B503B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5746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32414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F4991-24EF-0F8C-DA43-8D288C9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652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4B37C5-E90B-A25B-F2D0-A7156F9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F396-E80F-4F2C-B20D-4DA15426B458}" type="datetimeFigureOut">
              <a:rPr lang="it-IT" smtClean="0"/>
              <a:t>27/09/2023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6BB001-5663-D494-C971-F8B0386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118A7-47B6-51A6-6AA6-E0BA89E1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A3F3E-4F4D-4CB4-9007-F2E52B503B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0558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893748-F067-5A36-AED4-692B1E3C3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7C4CDAD-608B-380B-BAE3-F066947CB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D1F0CC-7977-8159-D7DF-ACA78E2B2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9C5DAA-B35E-00CA-6AB3-5F3BB75F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5E75E-312F-EA85-94F8-07D336FC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00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90D21D-3A0D-7751-49FF-1693FD97C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35ABEA-1074-8FF0-D98E-D5B0D9A0E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1967E3-6808-8080-D7A0-C97F7A217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8279C5-F50F-570B-CCAC-3FEF72BCF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85D37E-F110-B812-B07A-5949A2723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1620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90E558-C085-84EC-A460-AAD03E21C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960B64-85B0-19DB-9E09-84549A4D6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D3336A-8142-7E39-E822-59EA30EC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88D56F-902A-4B52-C670-74B7F5633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9AE103-1A23-8838-F38F-E9E55970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15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C703CB-726D-58A2-D9C1-6E1326238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03C062-EF5E-4E03-8838-E5BADDFBD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971DDA-37BB-48D1-B170-F171019A0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3AFFC6-489B-1E09-AD69-EBE56188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866A9B-3518-0FEB-3FA2-DE82C93F8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571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DEE56D-2A81-D93D-EDE3-B3E12027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531987-8DF6-78A1-C07D-BC54358756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9B14FAD-244A-7D09-6563-D5E8B32D1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61AEDB4-23CD-CC19-A3AC-6AD25F94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ACBE2E2-63B9-7C43-9F39-AFA261A61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90E5C0-95A2-8AEA-AEC4-D0751FD3D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7761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544914-C366-7BEA-0839-263A7382A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7214DE6-6345-85D1-1CAB-5C9E8FAED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1CE4A3C-A77D-18F3-0076-3B99F629B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100F7D7-219A-8F76-E8AD-F65ADBDB30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2331041-B652-90A8-27F7-065470C294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90BCD7E-AA1B-ACB8-ABF0-D539ACFC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AE19856-7F7A-FA17-7D83-267E1251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2312834-8AA1-95D2-586E-72ACEC17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89723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88649B-1B90-3C7B-B9C8-E5A61609E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BF6394B-2173-BD16-9996-EDBB40BA6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18C66D-3C93-80F5-68B8-6E6C326F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B89BEE-568B-C15F-70B8-6FA3DE82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6596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17EE74F-C167-67DF-61CD-0BAC33BA4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304E979-99E8-B740-07E3-70F9CBA6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3A780F-174F-EDD9-0FAE-AD82BB7AA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82641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53126F-FBD0-FA3B-A863-E76861C1E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BCCF0F-0C3A-8657-FA11-105CD9696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B5A7598-0822-1A1F-78FE-EF6FFA9CD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574E18-CAA4-EF7A-AC1C-AE91C971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86C0580-00D2-6BF3-DFB3-87BAF2BFD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919BDD5-9CE4-778D-7FA5-CE3FCDD2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533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604813-1B0A-B879-8ED6-2B7C3A7B6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3575D3F-7C6B-E1CC-9275-28E3F810A9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A7425D-61F0-2CD1-181B-8C24283E6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459E91-62BA-6517-E723-920FD01B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CC7B76-9BB5-665A-F061-EB563512A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C1F0AB5-D57D-0908-8DF7-BFC18D4F4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272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9375A0-D0C1-7A28-EAEC-7B3FA2E3E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A9FF54F-1E31-6CF8-B2B2-9995DB37A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D757D1-2915-2247-7D5D-E4900F573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83929F-C599-CF16-69BD-FFD680626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CF4008-EB24-2FD4-048A-E98F16F7D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24475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8B00942-573A-688C-D223-BFCCFBD78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2DB00DA-961A-9922-3B54-2B5F74DE36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0C0798-C839-C9FB-B95C-3BC440D00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83016B-62B9-A3FC-F172-D74289DAF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A3A7055-B879-A195-F461-18AB0501E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32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93B6A0-D540-3511-2A75-191F74BD3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F586D7-895E-6D7E-EE81-B7C82F554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720316-9787-8348-8B22-CB29C8C36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A684FE-E5AF-D6D7-AA8C-4FD870CEF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C8F226-DC49-F112-FC3F-AE537523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42595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F4991-24EF-0F8C-DA43-8D288C9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652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4B37C5-E90B-A25B-F2D0-A7156F9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F396-E80F-4F2C-B20D-4DA15426B458}" type="datetimeFigureOut">
              <a:rPr lang="it-IT" smtClean="0"/>
              <a:t>27/09/2023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6BB001-5663-D494-C971-F8B0386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118A7-47B6-51A6-6AA6-E0BA89E1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A3F3E-4F4D-4CB4-9007-F2E52B503B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4062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55486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34402C-860C-7CC6-56DB-1AF2B0E23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81AB3DB-8D9D-ED0E-97BC-149C50DB5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60DAE6-4F4C-89D2-6AEC-67609C820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E5888B-9588-3E36-4F05-681E70DEE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6F2FF11-B189-3544-AADD-AAEC5E084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9361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CB08BF-AA9C-F0FF-1A40-31A5ECF8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9AF7EC-CCE1-6211-6730-26EB497C7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DFF00F-B9E5-0C56-C9D2-42A0D8CAE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1F6408-B476-B834-BB66-910162227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0384D0-A120-9764-3FA7-5AFB49A2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5660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FCD37D-CA28-0A89-D234-8ECD8CA3A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2FEC1A-0CD5-C105-24E3-73A5B1A37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5AEEA7-7481-C26F-D2E9-F95FEAC52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FFBEDA-148B-B51D-7793-2D30B736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A4B0C8-8BB9-BDB0-B8C6-E1AE2416F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34382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DC8A27-0AE8-16A2-7B47-057F7A6FF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3CCA5B-7AA8-5282-012F-E7DA78EDE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26F2329-E62A-87AC-57AE-EE19FDE4B9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AEB2097-1F17-6190-DED5-16103545A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A00144D-BA62-E5A5-5B5D-86441CF0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51AE52E-8E80-134D-A719-CB7E9D3DF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52958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033AEC-626D-01AE-42BD-24D536C24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08A30BB-74A8-4381-4E17-4ADED57AC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B3946B-AB40-5123-F554-C68EE737E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941EC37-FC4D-2FC0-3C1E-CD5A6B97E5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78989CE-DADF-80C7-1CCC-CCCE6B2564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F1605BD-7EE0-9278-FC13-B230C614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65EE173-BF40-819E-C365-A784682F1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51EDB4C-4797-7ABB-97A8-9942A434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79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C6F877-C021-AB06-11E1-10AF7B518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6500D6E-4B5C-F65B-5C85-0AB8E2171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24D356C-5B41-EB45-78DB-E83E5FE4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E8E7C81-F9DC-1610-A5E0-ADAF8EE9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10212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4E6351C-6DBF-8C83-B7CA-51493BE33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AC8A18-C0D0-CB53-1F34-77069742D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3D4889-B82C-76C8-524B-DA19F7391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263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E96350-EAA9-8196-401C-F72B3CD33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1BD7CE-003C-C77F-03A4-8758AC345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16F3469-D879-A6D4-11D8-C41AA6960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78B6BF-67F6-F87D-E39F-C22D2C7CC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AD4390-C126-D686-73AB-5CB007AB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ADEFD0-6B82-D40E-86A2-278CD04B1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32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6DC365-ACC6-B959-1BFF-F3F3686A0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F79C7F-112B-8C37-C1DA-9D619A94EE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B8544D5-9515-DA32-ABBA-0D4899275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F3B320E-1DB0-4C36-4DDD-1C03C5442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2A492D-3B65-C54A-777F-C15E81BB8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1FF49E-49A7-CE63-9C60-9E330846A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6247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B7F6DF-7E21-4D56-5865-B021D7E18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F6ADC0F-C147-ADB8-C9D6-DA26000C6A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6A3B99D-3B17-D4F6-CE08-B434A7CFF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D6A63D7-C25C-D965-E2CA-2D724BDD2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87D2F6-6391-6406-5B07-36BCBD3C3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65B95B7-1E22-1BD3-8E1E-874F7F3C0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409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3A84E6-CE33-2A6C-D0FD-71D257660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60B8F44-6E6D-5871-7A80-F8C224AEB4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FA1969-7D13-891E-B19A-2999AA039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DEAA4C-0454-48A1-65EC-40BC2600E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53CD95-62F3-BF59-2F9D-692146B1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6427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8A2920-A929-A3E7-B774-0FF68195CE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7CA7D64-2C96-FB8D-1ED4-32CFF03B4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4EB5B6-1C15-A0C4-A6E6-BEA204FAA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719669-E4BD-5C70-41D7-863F7468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203706-2DCD-47ED-6368-09D4258C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83654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893748-F067-5A36-AED4-692B1E3C3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7C4CDAD-608B-380B-BAE3-F066947CB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D1F0CC-7977-8159-D7DF-ACA78E2B2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9C5DAA-B35E-00CA-6AB3-5F3BB75F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5E75E-312F-EA85-94F8-07D336FC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39932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90E558-C085-84EC-A460-AAD03E21C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960B64-85B0-19DB-9E09-84549A4D6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D3336A-8142-7E39-E822-59EA30EC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88D56F-902A-4B52-C670-74B7F5633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9AE103-1A23-8838-F38F-E9E55970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8827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C703CB-726D-58A2-D9C1-6E1326238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03C062-EF5E-4E03-8838-E5BADDFBD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971DDA-37BB-48D1-B170-F171019A0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3AFFC6-489B-1E09-AD69-EBE56188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866A9B-3518-0FEB-3FA2-DE82C93F8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47342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DEE56D-2A81-D93D-EDE3-B3E12027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531987-8DF6-78A1-C07D-BC54358756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9B14FAD-244A-7D09-6563-D5E8B32D1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61AEDB4-23CD-CC19-A3AC-6AD25F94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ACBE2E2-63B9-7C43-9F39-AFA261A61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90E5C0-95A2-8AEA-AEC4-D0751FD3D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530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544914-C366-7BEA-0839-263A7382A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7214DE6-6345-85D1-1CAB-5C9E8FAED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1CE4A3C-A77D-18F3-0076-3B99F629B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100F7D7-219A-8F76-E8AD-F65ADBDB30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2331041-B652-90A8-27F7-065470C294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90BCD7E-AA1B-ACB8-ABF0-D539ACFC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AE19856-7F7A-FA17-7D83-267E1251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2312834-8AA1-95D2-586E-72ACEC17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6278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88649B-1B90-3C7B-B9C8-E5A61609E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BF6394B-2173-BD16-9996-EDBB40BA6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18C66D-3C93-80F5-68B8-6E6C326F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B89BEE-568B-C15F-70B8-6FA3DE82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8922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17EE74F-C167-67DF-61CD-0BAC33BA4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304E979-99E8-B740-07E3-70F9CBA6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3A780F-174F-EDD9-0FAE-AD82BB7AA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880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14AF-311B-7AE0-377E-780852C4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ACC1A8-87DF-0364-700B-121C16929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6BD36A-93A8-675B-4638-93983D2B3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AE25A92-9A80-5C79-5686-DADEB1C6EE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0655E0C-95D4-1C07-3995-99C377DC70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FC4E862-109D-AD09-0DAF-03D65D94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5C5DBED-1F91-29ED-AC5D-9684EC506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3DD0A49-AA47-DBA0-D4A3-6113C9EA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5578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53126F-FBD0-FA3B-A863-E76861C1E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BCCF0F-0C3A-8657-FA11-105CD9696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B5A7598-0822-1A1F-78FE-EF6FFA9CD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574E18-CAA4-EF7A-AC1C-AE91C971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86C0580-00D2-6BF3-DFB3-87BAF2BFD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919BDD5-9CE4-778D-7FA5-CE3FCDD2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9301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604813-1B0A-B879-8ED6-2B7C3A7B6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3575D3F-7C6B-E1CC-9275-28E3F810A9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A7425D-61F0-2CD1-181B-8C24283E6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459E91-62BA-6517-E723-920FD01B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CC7B76-9BB5-665A-F061-EB563512A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C1F0AB5-D57D-0908-8DF7-BFC18D4F4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9686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9375A0-D0C1-7A28-EAEC-7B3FA2E3E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A9FF54F-1E31-6CF8-B2B2-9995DB37A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D757D1-2915-2247-7D5D-E4900F573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83929F-C599-CF16-69BD-FFD680626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CF4008-EB24-2FD4-048A-E98F16F7D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7122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8B00942-573A-688C-D223-BFCCFBD78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2DB00DA-961A-9922-3B54-2B5F74DE36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0C0798-C839-C9FB-B95C-3BC440D00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83016B-62B9-A3FC-F172-D74289DAF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A3A7055-B879-A195-F461-18AB0501E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5007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F4991-24EF-0F8C-DA43-8D288C9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652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4B37C5-E90B-A25B-F2D0-A7156F9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F396-E80F-4F2C-B20D-4DA15426B458}" type="datetimeFigureOut">
              <a:rPr lang="it-IT" smtClean="0"/>
              <a:t>27/09/2023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6BB001-5663-D494-C971-F8B0386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118A7-47B6-51A6-6AA6-E0BA89E1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A3F3E-4F4D-4CB4-9007-F2E52B503B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69744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9762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2767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34402C-860C-7CC6-56DB-1AF2B0E23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81AB3DB-8D9D-ED0E-97BC-149C50DB5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60DAE6-4F4C-89D2-6AEC-67609C820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E5888B-9588-3E36-4F05-681E70DEE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6F2FF11-B189-3544-AADD-AAEC5E084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64246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CB08BF-AA9C-F0FF-1A40-31A5ECF8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9AF7EC-CCE1-6211-6730-26EB497C7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DFF00F-B9E5-0C56-C9D2-42A0D8CAE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1F6408-B476-B834-BB66-910162227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0384D0-A120-9764-3FA7-5AFB49A2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77108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FCD37D-CA28-0A89-D234-8ECD8CA3A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2FEC1A-0CD5-C105-24E3-73A5B1A37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5AEEA7-7481-C26F-D2E9-F95FEAC52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FFBEDA-148B-B51D-7793-2D30B736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A4B0C8-8BB9-BDB0-B8C6-E1AE2416F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914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93159E-8327-B1D3-6385-61D2560EC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F74788B-9775-DA4A-42CF-8B209941A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BB2BCB9-990D-25BE-D8EC-DF89F3DBB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28E36FA-4E8C-F647-B7EE-D1AA1CA4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01070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DC8A27-0AE8-16A2-7B47-057F7A6FF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3CCA5B-7AA8-5282-012F-E7DA78EDE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26F2329-E62A-87AC-57AE-EE19FDE4B9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AEB2097-1F17-6190-DED5-16103545A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A00144D-BA62-E5A5-5B5D-86441CF0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51AE52E-8E80-134D-A719-CB7E9D3DF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40513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033AEC-626D-01AE-42BD-24D536C24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08A30BB-74A8-4381-4E17-4ADED57AC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B3946B-AB40-5123-F554-C68EE737E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941EC37-FC4D-2FC0-3C1E-CD5A6B97E5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78989CE-DADF-80C7-1CCC-CCCE6B2564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F1605BD-7EE0-9278-FC13-B230C614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65EE173-BF40-819E-C365-A784682F1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51EDB4C-4797-7ABB-97A8-9942A434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8711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C6F877-C021-AB06-11E1-10AF7B518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6500D6E-4B5C-F65B-5C85-0AB8E2171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24D356C-5B41-EB45-78DB-E83E5FE4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E8E7C81-F9DC-1610-A5E0-ADAF8EE9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21146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4E6351C-6DBF-8C83-B7CA-51493BE33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AC8A18-C0D0-CB53-1F34-77069742D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3D4889-B82C-76C8-524B-DA19F7391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2858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E96350-EAA9-8196-401C-F72B3CD33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1BD7CE-003C-C77F-03A4-8758AC345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16F3469-D879-A6D4-11D8-C41AA6960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78B6BF-67F6-F87D-E39F-C22D2C7CC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AD4390-C126-D686-73AB-5CB007AB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ADEFD0-6B82-D40E-86A2-278CD04B1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65697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B7F6DF-7E21-4D56-5865-B021D7E18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F6ADC0F-C147-ADB8-C9D6-DA26000C6A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6A3B99D-3B17-D4F6-CE08-B434A7CFF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D6A63D7-C25C-D965-E2CA-2D724BDD2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87D2F6-6391-6406-5B07-36BCBD3C3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65B95B7-1E22-1BD3-8E1E-874F7F3C0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2987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3A84E6-CE33-2A6C-D0FD-71D257660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60B8F44-6E6D-5871-7A80-F8C224AEB4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FA1969-7D13-891E-B19A-2999AA039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DEAA4C-0454-48A1-65EC-40BC2600E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53CD95-62F3-BF59-2F9D-692146B1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28432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8A2920-A929-A3E7-B774-0FF68195CE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7CA7D64-2C96-FB8D-1ED4-32CFF03B4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4EB5B6-1C15-A0C4-A6E6-BEA204FAA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719669-E4BD-5C70-41D7-863F7468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203706-2DCD-47ED-6368-09D4258C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071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7E11258-71FB-5FD8-8B62-4C1FE1A0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D5AC5A7-6C8D-C7D8-8D43-A02EE0BB7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59EEB7-3639-1573-A833-4220E595C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827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DF7069-FDF5-5FF8-52E3-5267F73D1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7ED60F-D4B3-773C-3DC1-752BD8DE4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005B97A-C726-7821-0503-E1092F16F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8DCB9C8-D9B5-68C6-410D-FB1672518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0ABD68-7386-224A-9485-21E6F1F5A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35A346E-EB9C-F2F3-892E-9550417C8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225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396880-8AEA-2345-AA6A-0E6A202F0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686F8A9-6A40-D776-FCFA-9889822B12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451BB2C-29A3-50B1-53B2-A0367C5BF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F3CA964-AD16-0B6A-8F3D-B9D62FF32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3059CE-AAAB-5DB4-D818-1FA2E437B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C05BE7-1E93-1F16-03F3-26409FC96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773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6674B7D-7730-E262-95E3-B33030130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FF067BD-97CF-94D7-E285-3AE4F6811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29781A-0C7D-9708-A46C-810B91407F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B6EDBAC-CB89-06B8-3BF3-284E152C1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86B7CC-C09B-18DB-CB87-07CF45C76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967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834" r:id="rId12"/>
    <p:sldLayoutId id="2147483835" r:id="rId13"/>
    <p:sldLayoutId id="2147483876" r:id="rId14"/>
    <p:sldLayoutId id="2147483877" r:id="rId15"/>
    <p:sldLayoutId id="2147483904" r:id="rId16"/>
    <p:sldLayoutId id="2147483905" r:id="rId17"/>
    <p:sldLayoutId id="214748393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8CE5D8-94AC-E712-1C07-771A66BE5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279089-AB3D-9B3D-00CB-AAE75F382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FFC7B3-13A8-70DE-7908-AFE3F4DEA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682ECF3-5911-8E9D-7D0E-B1417B76BBC2}"/>
              </a:ext>
            </a:extLst>
          </p:cNvPr>
          <p:cNvSpPr/>
          <p:nvPr/>
        </p:nvSpPr>
        <p:spPr>
          <a:xfrm>
            <a:off x="6234189" y="-1"/>
            <a:ext cx="5957811" cy="971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2AEAD88-60A7-E12F-1DB6-B8E5636181C0}"/>
              </a:ext>
            </a:extLst>
          </p:cNvPr>
          <p:cNvSpPr txBox="1">
            <a:spLocks/>
          </p:cNvSpPr>
          <p:nvPr/>
        </p:nvSpPr>
        <p:spPr>
          <a:xfrm>
            <a:off x="6234188" y="316487"/>
            <a:ext cx="4522278" cy="6299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2000" i="1" dirty="0"/>
              <a:t>Presentazione a cura di Filippo Colombino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3D3B876-0E5F-4CE0-F44B-F13BB46D722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56260" y="0"/>
            <a:ext cx="1435741" cy="1039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E114D2EF-F0B4-ED20-4430-982B6895B2FA}"/>
              </a:ext>
            </a:extLst>
          </p:cNvPr>
          <p:cNvSpPr/>
          <p:nvPr/>
        </p:nvSpPr>
        <p:spPr>
          <a:xfrm>
            <a:off x="568960" y="-1"/>
            <a:ext cx="955039" cy="6858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1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DAC6C07-830B-745A-3C47-DDD68C090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3B0CAB2-3761-46AE-1FD8-447D5DBBE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C9DC3-F793-A3A3-9852-883EB79A5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ADD1E7-BC0F-D664-5BB9-BB3E18627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408E23-F72E-77EA-E56B-C90829F43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381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8CE5D8-94AC-E712-1C07-771A66BE5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C2C00-D2DC-4059-80B5-DC3E2B5DEA80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279089-AB3D-9B3D-00CB-AAE75F382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FFC7B3-13A8-70DE-7908-AFE3F4DEA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C4AB1-59BB-410C-B9CC-4E04F9FF3664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682ECF3-5911-8E9D-7D0E-B1417B76BBC2}"/>
              </a:ext>
            </a:extLst>
          </p:cNvPr>
          <p:cNvSpPr/>
          <p:nvPr/>
        </p:nvSpPr>
        <p:spPr>
          <a:xfrm>
            <a:off x="6225877" y="-91441"/>
            <a:ext cx="5957811" cy="971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2AEAD88-60A7-E12F-1DB6-B8E5636181C0}"/>
              </a:ext>
            </a:extLst>
          </p:cNvPr>
          <p:cNvSpPr txBox="1">
            <a:spLocks/>
          </p:cNvSpPr>
          <p:nvPr/>
        </p:nvSpPr>
        <p:spPr>
          <a:xfrm>
            <a:off x="7414440" y="239989"/>
            <a:ext cx="3241092" cy="3008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1400" i="1" dirty="0"/>
              <a:t>Presentazione a cura di Filippo Colombino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B5EF46-7BC9-966E-FF35-D8B4C3E38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1910" y="105449"/>
            <a:ext cx="1295400" cy="5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722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400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DAC6C07-830B-745A-3C47-DDD68C090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3B0CAB2-3761-46AE-1FD8-447D5DBBE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C9DC3-F793-A3A3-9852-883EB79A5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F5CC9-1133-4757-804B-8FB965AD9906}" type="datetimeFigureOut">
              <a:rPr lang="it-IT" smtClean="0"/>
              <a:t>27/09/2023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ADD1E7-BC0F-D664-5BB9-BB3E18627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408E23-F72E-77EA-E56B-C90829F43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2DF54-C7B9-4FEE-A1AC-665B79B6D8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764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6" name="Rectangle 1030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mmagine che contiene cielo, edificio, Area metropolitana, Palazzo&#10;&#10;Descrizione generata automaticamente">
            <a:extLst>
              <a:ext uri="{FF2B5EF4-FFF2-40B4-BE49-F238E27FC236}">
                <a16:creationId xmlns:a16="http://schemas.microsoft.com/office/drawing/2014/main" id="{D8F9D29E-16F9-527B-157A-8F3034C97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-22"/>
            <a:ext cx="12191977" cy="68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2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3C42592-4CAC-A8BD-2F8A-E4616D5DC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9" y="0"/>
            <a:ext cx="12185902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5400" b="1" dirty="0">
                <a:solidFill>
                  <a:schemeClr val="bg1"/>
                </a:solidFill>
              </a:rPr>
              <a:t>La Transizione Digitale come metodo per ridurre gli sprechi avanzando tecnologicamente nel settore bancario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77B39E4-7DCC-6E58-7C88-98020CB92A4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4489" y="5943599"/>
            <a:ext cx="5449479" cy="5486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buNone/>
            </a:pPr>
            <a:r>
              <a:rPr lang="en-US" sz="2400" dirty="0" err="1">
                <a:solidFill>
                  <a:srgbClr val="FFFFFF"/>
                </a:solidFill>
              </a:rPr>
              <a:t>Relatori</a:t>
            </a:r>
            <a:r>
              <a:rPr lang="en-US" sz="2400" dirty="0">
                <a:solidFill>
                  <a:srgbClr val="FFFFFF"/>
                </a:solidFill>
              </a:rPr>
              <a:t>: Guido </a:t>
            </a:r>
            <a:r>
              <a:rPr lang="en-US" sz="2400" dirty="0" err="1">
                <a:solidFill>
                  <a:srgbClr val="FFFFFF"/>
                </a:solidFill>
              </a:rPr>
              <a:t>Perboli</a:t>
            </a:r>
            <a:r>
              <a:rPr lang="en-US" sz="2400" dirty="0">
                <a:solidFill>
                  <a:srgbClr val="FFFFFF"/>
                </a:solidFill>
              </a:rPr>
              <a:t>, Cristina Merlo</a:t>
            </a:r>
            <a:endParaRPr lang="it-IT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1622579-D3C0-F170-6489-2554186AB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735" y="3472106"/>
            <a:ext cx="4787265" cy="338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10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197DE41-B640-46B6-57B3-ED2CF797B7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689" y="911782"/>
            <a:ext cx="8591309" cy="55951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DC9064-BBF4-010D-C2FA-E661349B2319}"/>
              </a:ext>
            </a:extLst>
          </p:cNvPr>
          <p:cNvSpPr txBox="1">
            <a:spLocks/>
          </p:cNvSpPr>
          <p:nvPr/>
        </p:nvSpPr>
        <p:spPr>
          <a:xfrm>
            <a:off x="280255" y="133120"/>
            <a:ext cx="7998332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PROCESSO DI PRODUZIONE DOCUMENTI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Sintesi dei processi di produzione documentali</a:t>
            </a:r>
          </a:p>
        </p:txBody>
      </p:sp>
    </p:spTree>
    <p:extLst>
      <p:ext uri="{BB962C8B-B14F-4D97-AF65-F5344CB8AC3E}">
        <p14:creationId xmlns:p14="http://schemas.microsoft.com/office/powerpoint/2010/main" val="2653825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48020">
            <a:extLst>
              <a:ext uri="{FF2B5EF4-FFF2-40B4-BE49-F238E27FC236}">
                <a16:creationId xmlns:a16="http://schemas.microsoft.com/office/drawing/2014/main" id="{2DE50D96-3F5B-4C4B-B2C6-F8D4BD022DDD}"/>
              </a:ext>
            </a:extLst>
          </p:cNvPr>
          <p:cNvSpPr/>
          <p:nvPr/>
        </p:nvSpPr>
        <p:spPr>
          <a:xfrm>
            <a:off x="4273788" y="4696975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911"/>
                </a:lnTo>
                <a:lnTo>
                  <a:pt x="21600" y="21600"/>
                </a:lnTo>
                <a:lnTo>
                  <a:pt x="0" y="10689"/>
                </a:lnTo>
                <a:lnTo>
                  <a:pt x="0" y="0"/>
                </a:lnTo>
                <a:close/>
              </a:path>
            </a:pathLst>
          </a:custGeom>
          <a:solidFill>
            <a:srgbClr val="9B079B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Shape 48021">
            <a:extLst>
              <a:ext uri="{FF2B5EF4-FFF2-40B4-BE49-F238E27FC236}">
                <a16:creationId xmlns:a16="http://schemas.microsoft.com/office/drawing/2014/main" id="{9AD6A1DF-02D6-B943-8A9A-529AA54B92DC}"/>
              </a:ext>
            </a:extLst>
          </p:cNvPr>
          <p:cNvSpPr/>
          <p:nvPr/>
        </p:nvSpPr>
        <p:spPr>
          <a:xfrm>
            <a:off x="6093187" y="4696975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10911"/>
                </a:lnTo>
                <a:lnTo>
                  <a:pt x="0" y="21600"/>
                </a:lnTo>
                <a:lnTo>
                  <a:pt x="21600" y="10689"/>
                </a:lnTo>
                <a:lnTo>
                  <a:pt x="21600" y="0"/>
                </a:lnTo>
                <a:close/>
              </a:path>
            </a:pathLst>
          </a:custGeom>
          <a:solidFill>
            <a:srgbClr val="60046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Shape 48022">
            <a:extLst>
              <a:ext uri="{FF2B5EF4-FFF2-40B4-BE49-F238E27FC236}">
                <a16:creationId xmlns:a16="http://schemas.microsoft.com/office/drawing/2014/main" id="{2EFD3B09-B549-4347-A47E-74E7A571FD74}"/>
              </a:ext>
            </a:extLst>
          </p:cNvPr>
          <p:cNvSpPr/>
          <p:nvPr/>
        </p:nvSpPr>
        <p:spPr>
          <a:xfrm>
            <a:off x="4285343" y="4443855"/>
            <a:ext cx="3624651" cy="640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8683"/>
                </a:moveTo>
                <a:lnTo>
                  <a:pt x="10773" y="0"/>
                </a:lnTo>
                <a:lnTo>
                  <a:pt x="21600" y="8683"/>
                </a:lnTo>
                <a:lnTo>
                  <a:pt x="10773" y="21600"/>
                </a:lnTo>
                <a:lnTo>
                  <a:pt x="0" y="8683"/>
                </a:lnTo>
                <a:close/>
              </a:path>
            </a:pathLst>
          </a:custGeom>
          <a:solidFill>
            <a:srgbClr val="CB31C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Shape 48023">
            <a:extLst>
              <a:ext uri="{FF2B5EF4-FFF2-40B4-BE49-F238E27FC236}">
                <a16:creationId xmlns:a16="http://schemas.microsoft.com/office/drawing/2014/main" id="{56FC3B88-376F-B142-A096-E9BABEDB5D06}"/>
              </a:ext>
            </a:extLst>
          </p:cNvPr>
          <p:cNvSpPr/>
          <p:nvPr/>
        </p:nvSpPr>
        <p:spPr>
          <a:xfrm>
            <a:off x="4273788" y="3938859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911"/>
                </a:lnTo>
                <a:lnTo>
                  <a:pt x="21600" y="21600"/>
                </a:lnTo>
                <a:lnTo>
                  <a:pt x="0" y="106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Shape 48024">
            <a:extLst>
              <a:ext uri="{FF2B5EF4-FFF2-40B4-BE49-F238E27FC236}">
                <a16:creationId xmlns:a16="http://schemas.microsoft.com/office/drawing/2014/main" id="{24899E19-12DB-5746-89E0-7BE45C612F19}"/>
              </a:ext>
            </a:extLst>
          </p:cNvPr>
          <p:cNvSpPr/>
          <p:nvPr/>
        </p:nvSpPr>
        <p:spPr>
          <a:xfrm>
            <a:off x="6093187" y="3938859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10911"/>
                </a:lnTo>
                <a:lnTo>
                  <a:pt x="0" y="21600"/>
                </a:lnTo>
                <a:lnTo>
                  <a:pt x="21600" y="1068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Shape 48025">
            <a:extLst>
              <a:ext uri="{FF2B5EF4-FFF2-40B4-BE49-F238E27FC236}">
                <a16:creationId xmlns:a16="http://schemas.microsoft.com/office/drawing/2014/main" id="{63D2C55B-F7DD-F946-9916-6BD4268EEAFE}"/>
              </a:ext>
            </a:extLst>
          </p:cNvPr>
          <p:cNvSpPr/>
          <p:nvPr/>
        </p:nvSpPr>
        <p:spPr>
          <a:xfrm>
            <a:off x="4285343" y="3685739"/>
            <a:ext cx="3624651" cy="640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8683"/>
                </a:moveTo>
                <a:lnTo>
                  <a:pt x="10773" y="0"/>
                </a:lnTo>
                <a:lnTo>
                  <a:pt x="21600" y="8683"/>
                </a:lnTo>
                <a:lnTo>
                  <a:pt x="10773" y="21600"/>
                </a:lnTo>
                <a:lnTo>
                  <a:pt x="0" y="8683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Shape 48026">
            <a:extLst>
              <a:ext uri="{FF2B5EF4-FFF2-40B4-BE49-F238E27FC236}">
                <a16:creationId xmlns:a16="http://schemas.microsoft.com/office/drawing/2014/main" id="{3E2B919A-898A-C546-8703-F513DB5DA113}"/>
              </a:ext>
            </a:extLst>
          </p:cNvPr>
          <p:cNvSpPr/>
          <p:nvPr/>
        </p:nvSpPr>
        <p:spPr>
          <a:xfrm>
            <a:off x="4273788" y="3184984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911"/>
                </a:lnTo>
                <a:lnTo>
                  <a:pt x="21600" y="21600"/>
                </a:lnTo>
                <a:lnTo>
                  <a:pt x="0" y="106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Shape 48027">
            <a:extLst>
              <a:ext uri="{FF2B5EF4-FFF2-40B4-BE49-F238E27FC236}">
                <a16:creationId xmlns:a16="http://schemas.microsoft.com/office/drawing/2014/main" id="{5C4DF43C-66A4-4347-BAD4-64082F2B8B67}"/>
              </a:ext>
            </a:extLst>
          </p:cNvPr>
          <p:cNvSpPr/>
          <p:nvPr/>
        </p:nvSpPr>
        <p:spPr>
          <a:xfrm>
            <a:off x="6093187" y="3184984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10911"/>
                </a:lnTo>
                <a:lnTo>
                  <a:pt x="0" y="21600"/>
                </a:lnTo>
                <a:lnTo>
                  <a:pt x="21600" y="1068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Shape 48028">
            <a:extLst>
              <a:ext uri="{FF2B5EF4-FFF2-40B4-BE49-F238E27FC236}">
                <a16:creationId xmlns:a16="http://schemas.microsoft.com/office/drawing/2014/main" id="{2A6D6388-FBC3-1F43-A0B0-1ED6A1C09A8D}"/>
              </a:ext>
            </a:extLst>
          </p:cNvPr>
          <p:cNvSpPr/>
          <p:nvPr/>
        </p:nvSpPr>
        <p:spPr>
          <a:xfrm>
            <a:off x="4285343" y="2931863"/>
            <a:ext cx="3624651" cy="640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8683"/>
                </a:moveTo>
                <a:lnTo>
                  <a:pt x="10773" y="0"/>
                </a:lnTo>
                <a:lnTo>
                  <a:pt x="21600" y="8683"/>
                </a:lnTo>
                <a:lnTo>
                  <a:pt x="10773" y="21600"/>
                </a:lnTo>
                <a:lnTo>
                  <a:pt x="0" y="8683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def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sz="2953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2" name="Shape 48029">
            <a:extLst>
              <a:ext uri="{FF2B5EF4-FFF2-40B4-BE49-F238E27FC236}">
                <a16:creationId xmlns:a16="http://schemas.microsoft.com/office/drawing/2014/main" id="{1BC2AD06-4393-6741-9DD5-8C22502C0902}"/>
              </a:ext>
            </a:extLst>
          </p:cNvPr>
          <p:cNvSpPr/>
          <p:nvPr/>
        </p:nvSpPr>
        <p:spPr>
          <a:xfrm>
            <a:off x="4273788" y="2446179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911"/>
                </a:lnTo>
                <a:lnTo>
                  <a:pt x="21600" y="21600"/>
                </a:lnTo>
                <a:lnTo>
                  <a:pt x="0" y="106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532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Shape 48030">
            <a:extLst>
              <a:ext uri="{FF2B5EF4-FFF2-40B4-BE49-F238E27FC236}">
                <a16:creationId xmlns:a16="http://schemas.microsoft.com/office/drawing/2014/main" id="{5D2D6EC1-3E60-3741-99C7-ADC481B40AD6}"/>
              </a:ext>
            </a:extLst>
          </p:cNvPr>
          <p:cNvSpPr/>
          <p:nvPr/>
        </p:nvSpPr>
        <p:spPr>
          <a:xfrm>
            <a:off x="6093187" y="2446179"/>
            <a:ext cx="1821816" cy="751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10911"/>
                </a:lnTo>
                <a:lnTo>
                  <a:pt x="0" y="21600"/>
                </a:lnTo>
                <a:lnTo>
                  <a:pt x="21600" y="1068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110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34" name="Shape 48031">
            <a:extLst>
              <a:ext uri="{FF2B5EF4-FFF2-40B4-BE49-F238E27FC236}">
                <a16:creationId xmlns:a16="http://schemas.microsoft.com/office/drawing/2014/main" id="{A1574D98-53E7-0F4C-B29D-82933AA19B89}"/>
              </a:ext>
            </a:extLst>
          </p:cNvPr>
          <p:cNvSpPr/>
          <p:nvPr/>
        </p:nvSpPr>
        <p:spPr>
          <a:xfrm>
            <a:off x="4285343" y="2193059"/>
            <a:ext cx="3624651" cy="640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8683"/>
                </a:moveTo>
                <a:lnTo>
                  <a:pt x="10773" y="0"/>
                </a:lnTo>
                <a:lnTo>
                  <a:pt x="21600" y="8683"/>
                </a:lnTo>
                <a:lnTo>
                  <a:pt x="10773" y="21600"/>
                </a:lnTo>
                <a:lnTo>
                  <a:pt x="0" y="8683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def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sz="2953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19" name="Shape 48033">
            <a:extLst>
              <a:ext uri="{FF2B5EF4-FFF2-40B4-BE49-F238E27FC236}">
                <a16:creationId xmlns:a16="http://schemas.microsoft.com/office/drawing/2014/main" id="{02909A3C-E835-504B-A749-C9EA17C149ED}"/>
              </a:ext>
            </a:extLst>
          </p:cNvPr>
          <p:cNvSpPr/>
          <p:nvPr/>
        </p:nvSpPr>
        <p:spPr>
          <a:xfrm>
            <a:off x="3738701" y="1899979"/>
            <a:ext cx="2145858" cy="7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812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defTabSz="41078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3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20" name="Shape 48034">
            <a:extLst>
              <a:ext uri="{FF2B5EF4-FFF2-40B4-BE49-F238E27FC236}">
                <a16:creationId xmlns:a16="http://schemas.microsoft.com/office/drawing/2014/main" id="{71FBAA54-B1B3-C14B-B3CD-1D01D462EFC1}"/>
              </a:ext>
            </a:extLst>
          </p:cNvPr>
          <p:cNvSpPr/>
          <p:nvPr/>
        </p:nvSpPr>
        <p:spPr>
          <a:xfrm flipH="1">
            <a:off x="6475003" y="2036538"/>
            <a:ext cx="1964798" cy="1285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4617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defTabSz="41078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3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21" name="Shape 48035">
            <a:extLst>
              <a:ext uri="{FF2B5EF4-FFF2-40B4-BE49-F238E27FC236}">
                <a16:creationId xmlns:a16="http://schemas.microsoft.com/office/drawing/2014/main" id="{A78E0A8F-E4C2-2240-B129-3907E4C51357}"/>
              </a:ext>
            </a:extLst>
          </p:cNvPr>
          <p:cNvSpPr/>
          <p:nvPr/>
        </p:nvSpPr>
        <p:spPr>
          <a:xfrm rot="10800000">
            <a:off x="6475001" y="4807914"/>
            <a:ext cx="1964799" cy="754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470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defTabSz="41078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3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22" name="Shape 48036">
            <a:extLst>
              <a:ext uri="{FF2B5EF4-FFF2-40B4-BE49-F238E27FC236}">
                <a16:creationId xmlns:a16="http://schemas.microsoft.com/office/drawing/2014/main" id="{F3242B4F-28CF-2E48-B70E-C72953C0F0EE}"/>
              </a:ext>
            </a:extLst>
          </p:cNvPr>
          <p:cNvSpPr/>
          <p:nvPr/>
        </p:nvSpPr>
        <p:spPr>
          <a:xfrm rot="10800000" flipH="1">
            <a:off x="3738701" y="4116392"/>
            <a:ext cx="2145858" cy="12865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66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defTabSz="41078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3" dirty="0"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05904AE3-F0D7-9D10-E882-8A6AD95A5B51}"/>
              </a:ext>
            </a:extLst>
          </p:cNvPr>
          <p:cNvGrpSpPr/>
          <p:nvPr/>
        </p:nvGrpSpPr>
        <p:grpSpPr>
          <a:xfrm>
            <a:off x="902465" y="963236"/>
            <a:ext cx="2706554" cy="2851265"/>
            <a:chOff x="1071901" y="1938459"/>
            <a:chExt cx="1411924" cy="1789144"/>
          </a:xfrm>
        </p:grpSpPr>
        <p:sp>
          <p:nvSpPr>
            <p:cNvPr id="5" name="Google Shape;420;p7">
              <a:extLst>
                <a:ext uri="{FF2B5EF4-FFF2-40B4-BE49-F238E27FC236}">
                  <a16:creationId xmlns:a16="http://schemas.microsoft.com/office/drawing/2014/main" id="{0ABEA2E2-4826-D84F-1186-EFF7E66E71B6}"/>
                </a:ext>
              </a:extLst>
            </p:cNvPr>
            <p:cNvSpPr/>
            <p:nvPr/>
          </p:nvSpPr>
          <p:spPr>
            <a:xfrm>
              <a:off x="1071901" y="2356068"/>
              <a:ext cx="1411923" cy="1371535"/>
            </a:xfrm>
            <a:prstGeom prst="rect">
              <a:avLst/>
            </a:prstGeom>
            <a:solidFill>
              <a:srgbClr val="4472C4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defTabSz="457200"/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Le interviste si pongono come primo obiettivo analizzare i processi di produzione, archiviazione e trasmissione dei singoli documenti prodotti.</a:t>
              </a:r>
              <a:endParaRPr lang="it-IT" sz="1600" b="1" kern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  <a:sym typeface="Calibri"/>
              </a:endParaRPr>
            </a:p>
          </p:txBody>
        </p:sp>
        <p:sp>
          <p:nvSpPr>
            <p:cNvPr id="6" name="Google Shape;421;p7">
              <a:extLst>
                <a:ext uri="{FF2B5EF4-FFF2-40B4-BE49-F238E27FC236}">
                  <a16:creationId xmlns:a16="http://schemas.microsoft.com/office/drawing/2014/main" id="{0971E062-5F5C-3DC3-9CE7-2609FE472A97}"/>
                </a:ext>
              </a:extLst>
            </p:cNvPr>
            <p:cNvSpPr/>
            <p:nvPr/>
          </p:nvSpPr>
          <p:spPr>
            <a:xfrm>
              <a:off x="1071902" y="1938459"/>
              <a:ext cx="1411923" cy="380748"/>
            </a:xfrm>
            <a:prstGeom prst="rect">
              <a:avLst/>
            </a:prstGeom>
            <a:solidFill>
              <a:srgbClr val="2F5597"/>
            </a:solidFill>
            <a:ln w="6350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6000" tIns="0" rIns="36000" bIns="0" anchor="ctr" anchorCtr="0">
              <a:normAutofit/>
            </a:bodyPr>
            <a:lstStyle/>
            <a:p>
              <a:pPr algn="ctr" defTabSz="457200">
                <a:buClrTx/>
              </a:pPr>
              <a:r>
                <a:rPr lang="it-IT" sz="20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  <a:sym typeface="Calibri"/>
                </a:rPr>
                <a:t>Analisi dei processi</a:t>
              </a:r>
              <a:endParaRPr sz="2000" b="1" kern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  <a:sym typeface="Calibri"/>
              </a:endParaRP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17A6B42D-5B7A-F9D6-6F20-9FA327C1F31F}"/>
              </a:ext>
            </a:extLst>
          </p:cNvPr>
          <p:cNvGrpSpPr/>
          <p:nvPr/>
        </p:nvGrpSpPr>
        <p:grpSpPr>
          <a:xfrm>
            <a:off x="905797" y="4051829"/>
            <a:ext cx="2694877" cy="2646246"/>
            <a:chOff x="1071901" y="1938459"/>
            <a:chExt cx="1411924" cy="1488350"/>
          </a:xfrm>
        </p:grpSpPr>
        <p:sp>
          <p:nvSpPr>
            <p:cNvPr id="11" name="Google Shape;420;p7">
              <a:extLst>
                <a:ext uri="{FF2B5EF4-FFF2-40B4-BE49-F238E27FC236}">
                  <a16:creationId xmlns:a16="http://schemas.microsoft.com/office/drawing/2014/main" id="{297207E8-7D9F-A182-D590-4F2591028494}"/>
                </a:ext>
              </a:extLst>
            </p:cNvPr>
            <p:cNvSpPr/>
            <p:nvPr/>
          </p:nvSpPr>
          <p:spPr>
            <a:xfrm>
              <a:off x="1071901" y="2356068"/>
              <a:ext cx="1411923" cy="1070741"/>
            </a:xfrm>
            <a:prstGeom prst="rect">
              <a:avLst/>
            </a:prstGeom>
            <a:solidFill>
              <a:schemeClr val="accent6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800"/>
                </a:spcAft>
              </a:pP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Ogni partitario dovrà produrre un flusso secondo i parametri richiesti, così da ottenere un tracciato comune per tuti i documenti prodotti.</a:t>
              </a:r>
            </a:p>
          </p:txBody>
        </p:sp>
        <p:sp>
          <p:nvSpPr>
            <p:cNvPr id="12" name="Google Shape;421;p7">
              <a:extLst>
                <a:ext uri="{FF2B5EF4-FFF2-40B4-BE49-F238E27FC236}">
                  <a16:creationId xmlns:a16="http://schemas.microsoft.com/office/drawing/2014/main" id="{93A65910-F862-774E-A87C-4B491DA54510}"/>
                </a:ext>
              </a:extLst>
            </p:cNvPr>
            <p:cNvSpPr/>
            <p:nvPr/>
          </p:nvSpPr>
          <p:spPr>
            <a:xfrm>
              <a:off x="1071902" y="1938459"/>
              <a:ext cx="1411923" cy="3807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6000" tIns="0" rIns="36000" bIns="0" anchor="ctr" anchorCtr="0">
              <a:noAutofit/>
            </a:bodyPr>
            <a:lstStyle/>
            <a:p>
              <a:pPr algn="ctr"/>
              <a:r>
                <a:rPr lang="en-US" sz="20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Compilazione</a:t>
              </a:r>
              <a:r>
                <a:rPr lang="en-US" sz="24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</a:p>
            <a:p>
              <a:pPr algn="ctr"/>
              <a:r>
                <a:rPr lang="en-US" sz="20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Tracciato</a:t>
              </a:r>
              <a:r>
                <a:rPr lang="en-US" sz="20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 standard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001E6A0C-F3AF-8CBD-DBDE-38D4F5B3DD84}"/>
              </a:ext>
            </a:extLst>
          </p:cNvPr>
          <p:cNvGrpSpPr/>
          <p:nvPr/>
        </p:nvGrpSpPr>
        <p:grpSpPr>
          <a:xfrm>
            <a:off x="8591324" y="4051829"/>
            <a:ext cx="2694877" cy="2646246"/>
            <a:chOff x="1071901" y="1931666"/>
            <a:chExt cx="1411924" cy="1495143"/>
          </a:xfrm>
        </p:grpSpPr>
        <p:sp>
          <p:nvSpPr>
            <p:cNvPr id="14" name="Google Shape;420;p7">
              <a:extLst>
                <a:ext uri="{FF2B5EF4-FFF2-40B4-BE49-F238E27FC236}">
                  <a16:creationId xmlns:a16="http://schemas.microsoft.com/office/drawing/2014/main" id="{2AAAE9EE-882F-DDFB-DF9D-CFDFB7891B2D}"/>
                </a:ext>
              </a:extLst>
            </p:cNvPr>
            <p:cNvSpPr/>
            <p:nvPr/>
          </p:nvSpPr>
          <p:spPr>
            <a:xfrm>
              <a:off x="1071901" y="2356068"/>
              <a:ext cx="1411923" cy="1070741"/>
            </a:xfrm>
            <a:prstGeom prst="rect">
              <a:avLst/>
            </a:prstGeom>
            <a:solidFill>
              <a:srgbClr val="CB31CF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defTabSz="457200"/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E’ stata richiesta una stima cautelativa di tempi e costi di produzione di questi flussi ai singoli partitari, in modo tale da spesare il demand del progetto.</a:t>
              </a:r>
            </a:p>
            <a:p>
              <a:pPr defTabSz="457200"/>
              <a:endParaRPr lang="it-IT" sz="16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endParaRPr>
            </a:p>
            <a:p>
              <a:pPr marL="171450" indent="-171450" defTabSz="457200">
                <a:buFont typeface="Arial" panose="020B0604020202020204" pitchFamily="34" charset="0"/>
                <a:buChar char="•"/>
              </a:pPr>
              <a:endParaRPr lang="it-IT" sz="1600" b="1" kern="1200" dirty="0">
                <a:solidFill>
                  <a:srgbClr val="002060"/>
                </a:solidFill>
                <a:latin typeface="Poppins" panose="00000500000000000000" pitchFamily="2" charset="0"/>
                <a:cs typeface="Poppins" panose="00000500000000000000" pitchFamily="2" charset="0"/>
                <a:sym typeface="Calibri"/>
              </a:endParaRPr>
            </a:p>
          </p:txBody>
        </p:sp>
        <p:sp>
          <p:nvSpPr>
            <p:cNvPr id="15" name="Google Shape;421;p7">
              <a:extLst>
                <a:ext uri="{FF2B5EF4-FFF2-40B4-BE49-F238E27FC236}">
                  <a16:creationId xmlns:a16="http://schemas.microsoft.com/office/drawing/2014/main" id="{09D81108-938F-B0CE-1A09-073C7A4A466B}"/>
                </a:ext>
              </a:extLst>
            </p:cNvPr>
            <p:cNvSpPr/>
            <p:nvPr/>
          </p:nvSpPr>
          <p:spPr>
            <a:xfrm>
              <a:off x="1071902" y="1931666"/>
              <a:ext cx="1411923" cy="387541"/>
            </a:xfrm>
            <a:prstGeom prst="rect">
              <a:avLst/>
            </a:prstGeom>
            <a:solidFill>
              <a:srgbClr val="9B079B"/>
            </a:solidFill>
            <a:ln w="6350">
              <a:solidFill>
                <a:srgbClr val="7030A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6000" tIns="0" rIns="36000" bIns="0" anchor="ctr" anchorCtr="0">
              <a:noAutofit/>
            </a:bodyPr>
            <a:lstStyle/>
            <a:p>
              <a:pPr algn="ctr"/>
              <a:r>
                <a:rPr lang="en-US" sz="20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Richiesta</a:t>
              </a:r>
              <a:r>
                <a:rPr lang="en-US" sz="20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stime</a:t>
              </a:r>
              <a:r>
                <a:rPr lang="en-US" sz="20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manageriali</a:t>
              </a:r>
              <a:endParaRPr lang="en-US" sz="20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02EA3F83-D8B4-9CCC-0E1D-FB6182769587}"/>
              </a:ext>
            </a:extLst>
          </p:cNvPr>
          <p:cNvGrpSpPr/>
          <p:nvPr/>
        </p:nvGrpSpPr>
        <p:grpSpPr>
          <a:xfrm>
            <a:off x="8582983" y="963236"/>
            <a:ext cx="2694877" cy="2851265"/>
            <a:chOff x="1071901" y="1938459"/>
            <a:chExt cx="1411924" cy="1488350"/>
          </a:xfrm>
        </p:grpSpPr>
        <p:sp>
          <p:nvSpPr>
            <p:cNvPr id="17" name="Google Shape;420;p7">
              <a:extLst>
                <a:ext uri="{FF2B5EF4-FFF2-40B4-BE49-F238E27FC236}">
                  <a16:creationId xmlns:a16="http://schemas.microsoft.com/office/drawing/2014/main" id="{33ACC738-2ECC-E8CA-7E20-6E6A50FB32AC}"/>
                </a:ext>
              </a:extLst>
            </p:cNvPr>
            <p:cNvSpPr/>
            <p:nvPr/>
          </p:nvSpPr>
          <p:spPr>
            <a:xfrm>
              <a:off x="1071901" y="2356068"/>
              <a:ext cx="1411923" cy="1070741"/>
            </a:xfrm>
            <a:prstGeom prst="rect">
              <a:avLst/>
            </a:prstGeom>
            <a:solidFill>
              <a:srgbClr val="C0504D"/>
            </a:solidFill>
            <a:ln w="6350">
              <a:solidFill>
                <a:srgbClr val="CB0707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6000" tIns="0" rIns="36000" bIns="0" anchor="ctr" anchorCtr="0">
              <a:noAutofit/>
            </a:bodyPr>
            <a:lstStyle/>
            <a:p>
              <a:pPr defTabSz="457200">
                <a:lnSpc>
                  <a:spcPct val="120000"/>
                </a:lnSpc>
              </a:pPr>
              <a:r>
                <a:rPr lang="it-IT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  <a:sym typeface="Calibri"/>
                </a:rPr>
                <a:t>Flussi che recuperano l’informazione della modalità di invio dei documenti da Anagrafe e che non passano da schedulazione.</a:t>
              </a:r>
              <a:endParaRPr lang="it-IT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  <a:sym typeface="Calibri"/>
              </a:endParaRPr>
            </a:p>
            <a:p>
              <a:pPr algn="ctr" defTabSz="457200"/>
              <a:endParaRPr lang="it-IT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  <a:sym typeface="Calibri"/>
              </a:endParaRPr>
            </a:p>
          </p:txBody>
        </p:sp>
        <p:sp>
          <p:nvSpPr>
            <p:cNvPr id="18" name="Google Shape;421;p7">
              <a:extLst>
                <a:ext uri="{FF2B5EF4-FFF2-40B4-BE49-F238E27FC236}">
                  <a16:creationId xmlns:a16="http://schemas.microsoft.com/office/drawing/2014/main" id="{76E82259-6EBC-E4F7-B492-4D1211067D51}"/>
                </a:ext>
              </a:extLst>
            </p:cNvPr>
            <p:cNvSpPr/>
            <p:nvPr/>
          </p:nvSpPr>
          <p:spPr>
            <a:xfrm>
              <a:off x="1071902" y="1938459"/>
              <a:ext cx="1411923" cy="343346"/>
            </a:xfrm>
            <a:prstGeom prst="rect">
              <a:avLst/>
            </a:prstGeom>
            <a:solidFill>
              <a:srgbClr val="953735"/>
            </a:solidFill>
            <a:ln w="6350">
              <a:solidFill>
                <a:srgbClr val="CB0707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6000" tIns="0" rIns="36000" bIns="0" anchor="ctr" anchorCtr="0">
              <a:noAutofit/>
            </a:bodyPr>
            <a:lstStyle/>
            <a:p>
              <a:pPr algn="ctr" defTabSz="457200"/>
              <a:r>
                <a:rPr lang="en-US" sz="20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Processo </a:t>
              </a:r>
              <a:r>
                <a:rPr lang="en-US" sz="2000" b="1" u="sng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non</a:t>
              </a:r>
              <a:r>
                <a:rPr lang="en-US" sz="20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standard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257ED6-2CF8-D51E-DAE2-98A4CFC660E9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ANALISI FUNZIONALE (1/3)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Interviste tecniche ai singoli sezionali</a:t>
            </a:r>
          </a:p>
        </p:txBody>
      </p:sp>
    </p:spTree>
    <p:extLst>
      <p:ext uri="{BB962C8B-B14F-4D97-AF65-F5344CB8AC3E}">
        <p14:creationId xmlns:p14="http://schemas.microsoft.com/office/powerpoint/2010/main" val="298170388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5176EB2-772D-7189-EACF-B630FA443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429" y="789444"/>
            <a:ext cx="9023142" cy="59354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EDDF5E-5C6D-F73E-4FC2-1BF876C264D4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ANALISI FUNZIONALE (2/3)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Processo di creazione Certificati di Deposito</a:t>
            </a:r>
          </a:p>
        </p:txBody>
      </p:sp>
    </p:spTree>
    <p:extLst>
      <p:ext uri="{BB962C8B-B14F-4D97-AF65-F5344CB8AC3E}">
        <p14:creationId xmlns:p14="http://schemas.microsoft.com/office/powerpoint/2010/main" val="98509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2DFBBFE-205A-F2B9-FFCE-053E5279C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014" y="688157"/>
            <a:ext cx="8835972" cy="60367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A567C3-C4A1-FE8F-6A5E-7F294D3D84FE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ANALISI FUNZIONALE (3/3)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Processo di creazione Bonifici</a:t>
            </a:r>
          </a:p>
        </p:txBody>
      </p:sp>
    </p:spTree>
    <p:extLst>
      <p:ext uri="{BB962C8B-B14F-4D97-AF65-F5344CB8AC3E}">
        <p14:creationId xmlns:p14="http://schemas.microsoft.com/office/powerpoint/2010/main" val="3997008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420;p7">
            <a:extLst>
              <a:ext uri="{FF2B5EF4-FFF2-40B4-BE49-F238E27FC236}">
                <a16:creationId xmlns:a16="http://schemas.microsoft.com/office/drawing/2014/main" id="{19CB6B19-F8FB-11C6-EA97-EF6FCB86776E}"/>
              </a:ext>
            </a:extLst>
          </p:cNvPr>
          <p:cNvSpPr/>
          <p:nvPr/>
        </p:nvSpPr>
        <p:spPr>
          <a:xfrm>
            <a:off x="3431357" y="993026"/>
            <a:ext cx="8366036" cy="56445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457200"/>
            <a:endParaRPr lang="it-IT" sz="800" b="1" dirty="0">
              <a:solidFill>
                <a:srgbClr val="002060"/>
              </a:solidFill>
              <a:latin typeface="Poppins" panose="00000500000000000000" pitchFamily="2" charset="0"/>
              <a:cs typeface="Poppins" panose="00000500000000000000" pitchFamily="2" charset="0"/>
              <a:sym typeface="Calibri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b="1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b="1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b="1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 defTabSz="457200"/>
            <a:endParaRPr lang="it-IT" sz="12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Google Shape;420;p7">
            <a:extLst>
              <a:ext uri="{FF2B5EF4-FFF2-40B4-BE49-F238E27FC236}">
                <a16:creationId xmlns:a16="http://schemas.microsoft.com/office/drawing/2014/main" id="{A67C67CC-CE08-79B7-13FF-AEDE1B2DB87F}"/>
              </a:ext>
            </a:extLst>
          </p:cNvPr>
          <p:cNvSpPr/>
          <p:nvPr/>
        </p:nvSpPr>
        <p:spPr>
          <a:xfrm>
            <a:off x="787880" y="993026"/>
            <a:ext cx="2370767" cy="56445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457200"/>
            <a:endParaRPr lang="it-IT" sz="800" b="1" dirty="0">
              <a:solidFill>
                <a:srgbClr val="002060"/>
              </a:solidFill>
              <a:latin typeface="Poppins" panose="00000500000000000000" pitchFamily="2" charset="0"/>
              <a:cs typeface="Poppins" panose="00000500000000000000" pitchFamily="2" charset="0"/>
              <a:sym typeface="Calibri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b="1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b="1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defTabSz="457200"/>
            <a:endParaRPr lang="it-IT" sz="18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 defTabSz="457200"/>
            <a:r>
              <a:rPr lang="it-IT" i="0" u="none" strike="noStrike" baseline="0" dirty="0"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Al fine di aumentare il presidio delle comunicazioni inviate ai clienti, si è reso necessario rinforzare le capabilities di monitoraggio attualmente presente nel gruppo bancario.</a:t>
            </a:r>
            <a:endParaRPr lang="it-IT" kern="1200" dirty="0"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</p:txBody>
      </p:sp>
      <p:sp>
        <p:nvSpPr>
          <p:cNvPr id="5" name="Google Shape;420;p7">
            <a:extLst>
              <a:ext uri="{FF2B5EF4-FFF2-40B4-BE49-F238E27FC236}">
                <a16:creationId xmlns:a16="http://schemas.microsoft.com/office/drawing/2014/main" id="{27AF41F6-6404-1C03-2DE7-6EB6B6526825}"/>
              </a:ext>
            </a:extLst>
          </p:cNvPr>
          <p:cNvSpPr/>
          <p:nvPr/>
        </p:nvSpPr>
        <p:spPr>
          <a:xfrm>
            <a:off x="3771699" y="1948955"/>
            <a:ext cx="2324301" cy="584947"/>
          </a:xfrm>
          <a:prstGeom prst="rect">
            <a:avLst/>
          </a:prstGeom>
          <a:solidFill>
            <a:srgbClr val="4472C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defTabSz="457200"/>
            <a:endParaRPr lang="it-IT" sz="1600" b="1" dirty="0">
              <a:solidFill>
                <a:srgbClr val="00206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  <a:p>
            <a:pPr defTabSz="457200"/>
            <a:r>
              <a:rPr lang="it-IT" sz="22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VISTA</a:t>
            </a:r>
            <a:endParaRPr lang="it-IT" sz="2200" b="1" kern="120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</p:txBody>
      </p:sp>
      <p:sp>
        <p:nvSpPr>
          <p:cNvPr id="7" name="Google Shape;420;p7">
            <a:extLst>
              <a:ext uri="{FF2B5EF4-FFF2-40B4-BE49-F238E27FC236}">
                <a16:creationId xmlns:a16="http://schemas.microsoft.com/office/drawing/2014/main" id="{9786342C-4F04-DC99-B648-5A77FC7FA3C0}"/>
              </a:ext>
            </a:extLst>
          </p:cNvPr>
          <p:cNvSpPr/>
          <p:nvPr/>
        </p:nvSpPr>
        <p:spPr>
          <a:xfrm>
            <a:off x="3771699" y="2951268"/>
            <a:ext cx="2324302" cy="3547499"/>
          </a:xfrm>
          <a:prstGeom prst="rect">
            <a:avLst/>
          </a:prstGeom>
          <a:solidFill>
            <a:srgbClr val="4472C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457200"/>
            <a:endParaRPr lang="it-IT" sz="1400" b="1" dirty="0">
              <a:solidFill>
                <a:srgbClr val="00206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  <a:p>
            <a:pPr defTabSz="457200"/>
            <a:r>
              <a:rPr lang="it-IT" sz="20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OBIETTIVI</a:t>
            </a:r>
            <a:endParaRPr lang="it-IT" sz="2000" b="1" kern="120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</p:txBody>
      </p:sp>
      <p:sp>
        <p:nvSpPr>
          <p:cNvPr id="9" name="Google Shape;420;p7">
            <a:extLst>
              <a:ext uri="{FF2B5EF4-FFF2-40B4-BE49-F238E27FC236}">
                <a16:creationId xmlns:a16="http://schemas.microsoft.com/office/drawing/2014/main" id="{A62969D2-2915-7D9A-BCEA-63D1D37A57B7}"/>
              </a:ext>
            </a:extLst>
          </p:cNvPr>
          <p:cNvSpPr/>
          <p:nvPr/>
        </p:nvSpPr>
        <p:spPr>
          <a:xfrm>
            <a:off x="6368710" y="1948955"/>
            <a:ext cx="2456882" cy="584947"/>
          </a:xfrm>
          <a:prstGeom prst="rect">
            <a:avLst/>
          </a:prstGeom>
          <a:solidFill>
            <a:srgbClr val="4472C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defTabSz="457200"/>
            <a:endParaRPr lang="it-IT" sz="1600" b="1" dirty="0">
              <a:solidFill>
                <a:srgbClr val="00206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  <a:p>
            <a:pPr defTabSz="457200"/>
            <a:r>
              <a:rPr lang="it-IT" sz="20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Tecnica</a:t>
            </a:r>
            <a:endParaRPr lang="it-IT" sz="2000" b="1" kern="120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</p:txBody>
      </p:sp>
      <p:sp>
        <p:nvSpPr>
          <p:cNvPr id="10" name="Google Shape;420;p7">
            <a:extLst>
              <a:ext uri="{FF2B5EF4-FFF2-40B4-BE49-F238E27FC236}">
                <a16:creationId xmlns:a16="http://schemas.microsoft.com/office/drawing/2014/main" id="{4B2F2A8B-765C-033D-3FAC-822FC5C24DE3}"/>
              </a:ext>
            </a:extLst>
          </p:cNvPr>
          <p:cNvSpPr/>
          <p:nvPr/>
        </p:nvSpPr>
        <p:spPr>
          <a:xfrm>
            <a:off x="8965721" y="1948954"/>
            <a:ext cx="2438399" cy="584947"/>
          </a:xfrm>
          <a:prstGeom prst="rect">
            <a:avLst/>
          </a:prstGeom>
          <a:solidFill>
            <a:srgbClr val="4472C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defTabSz="457200"/>
            <a:endParaRPr lang="it-IT" sz="1600" b="1" dirty="0">
              <a:solidFill>
                <a:srgbClr val="00206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  <a:p>
            <a:pPr defTabSz="457200"/>
            <a:r>
              <a:rPr lang="it-IT" sz="20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Economica</a:t>
            </a:r>
            <a:endParaRPr lang="it-IT" sz="2000" b="1" kern="120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  <a:sym typeface="Calibri"/>
            </a:endParaRPr>
          </a:p>
        </p:txBody>
      </p:sp>
      <p:sp>
        <p:nvSpPr>
          <p:cNvPr id="11" name="Google Shape;420;p7">
            <a:extLst>
              <a:ext uri="{FF2B5EF4-FFF2-40B4-BE49-F238E27FC236}">
                <a16:creationId xmlns:a16="http://schemas.microsoft.com/office/drawing/2014/main" id="{43CACA6A-3458-C498-DF35-695B86515FD7}"/>
              </a:ext>
            </a:extLst>
          </p:cNvPr>
          <p:cNvSpPr/>
          <p:nvPr/>
        </p:nvSpPr>
        <p:spPr>
          <a:xfrm>
            <a:off x="6368709" y="2951269"/>
            <a:ext cx="2456883" cy="3547502"/>
          </a:xfrm>
          <a:prstGeom prst="rect">
            <a:avLst/>
          </a:prstGeom>
          <a:solidFill>
            <a:srgbClr val="4472C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it-IT" sz="1600" b="0" i="0" u="none" strike="noStrike" baseline="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Fornire un presidio totale </a:t>
            </a:r>
            <a:r>
              <a:rPr lang="it-IT" sz="1600" b="0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di ciò che viene prodotto dai partitari ed inviato ai clienti.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b="0" i="0" u="none" strike="noStrike" baseline="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Punto di raccolta </a:t>
            </a:r>
            <a:r>
              <a:rPr lang="it-IT" sz="1600" b="0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che monitori ciò che viene inviato agli stampatori e consenta la giusta veicolazione delle comunicazioni.</a:t>
            </a:r>
          </a:p>
        </p:txBody>
      </p:sp>
      <p:sp>
        <p:nvSpPr>
          <p:cNvPr id="12" name="Google Shape;420;p7">
            <a:extLst>
              <a:ext uri="{FF2B5EF4-FFF2-40B4-BE49-F238E27FC236}">
                <a16:creationId xmlns:a16="http://schemas.microsoft.com/office/drawing/2014/main" id="{08609B8E-985E-2420-1D36-3B140E80FBBD}"/>
              </a:ext>
            </a:extLst>
          </p:cNvPr>
          <p:cNvSpPr/>
          <p:nvPr/>
        </p:nvSpPr>
        <p:spPr>
          <a:xfrm>
            <a:off x="8965719" y="2951269"/>
            <a:ext cx="2456883" cy="3547501"/>
          </a:xfrm>
          <a:prstGeom prst="rect">
            <a:avLst/>
          </a:prstGeom>
          <a:solidFill>
            <a:srgbClr val="4472C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it-IT" sz="1600" b="0" i="0" u="none" strike="noStrike" baseline="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Monitorare i costi sostenuti in modo continuo </a:t>
            </a:r>
            <a:r>
              <a:rPr lang="it-IT" sz="1600" b="0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(mese su mese) al fine di effettuare forecast e previsioni di spesa.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b="0" i="0" u="none" strike="noStrike" baseline="0" dirty="0">
              <a:solidFill>
                <a:schemeClr val="bg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Supportare i cost category support per il monitoraggio e controllo quotidiano </a:t>
            </a:r>
            <a:r>
              <a:rPr lang="it-IT" sz="1600" b="0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della fatturazione 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4AC747E-84EE-2725-ADFB-488950D7263B}"/>
              </a:ext>
            </a:extLst>
          </p:cNvPr>
          <p:cNvSpPr txBox="1"/>
          <p:nvPr/>
        </p:nvSpPr>
        <p:spPr>
          <a:xfrm>
            <a:off x="3771697" y="1016099"/>
            <a:ext cx="75183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SCOPE: </a:t>
            </a:r>
          </a:p>
          <a:p>
            <a:r>
              <a:rPr lang="it-IT" sz="1600" dirty="0">
                <a:solidFill>
                  <a:srgbClr val="00000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Realizzazione di una dashboard </a:t>
            </a:r>
            <a:r>
              <a:rPr lang="it-IT" sz="16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contenente le numeriche degli invii in tempo reale, che presenti una vista tecnica ed una economica.</a:t>
            </a:r>
          </a:p>
          <a:p>
            <a:endParaRPr lang="it-IT" sz="1600" dirty="0"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6AA40D9E-70FD-AA19-F147-F71324948F82}"/>
              </a:ext>
            </a:extLst>
          </p:cNvPr>
          <p:cNvCxnSpPr/>
          <p:nvPr/>
        </p:nvCxnSpPr>
        <p:spPr>
          <a:xfrm>
            <a:off x="3771697" y="2742585"/>
            <a:ext cx="75183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Elemento grafico 23" descr="Tiro a segno contorno">
            <a:extLst>
              <a:ext uri="{FF2B5EF4-FFF2-40B4-BE49-F238E27FC236}">
                <a16:creationId xmlns:a16="http://schemas.microsoft.com/office/drawing/2014/main" id="{648F78D3-2ABC-7CAF-D914-C1DE4EF68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47785" y="5332941"/>
            <a:ext cx="1148214" cy="116582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F4632D3-9837-89B4-0F2A-273FD84C5028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ANALISI TECNICA (1/2)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Funzionalità della Dashboard di Monitoraggio</a:t>
            </a:r>
          </a:p>
        </p:txBody>
      </p:sp>
      <p:pic>
        <p:nvPicPr>
          <p:cNvPr id="8" name="Elemento grafico 7" descr="Connessioni con riempimento a tinta unita">
            <a:extLst>
              <a:ext uri="{FF2B5EF4-FFF2-40B4-BE49-F238E27FC236}">
                <a16:creationId xmlns:a16="http://schemas.microsoft.com/office/drawing/2014/main" id="{9C245C9E-2542-4A3D-5B8F-4DD3E3DBD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5719" y="1004324"/>
            <a:ext cx="1583145" cy="158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07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BB19683-50FE-64C1-9E70-5027DAB3C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445" y="980995"/>
            <a:ext cx="8945109" cy="553601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ACB7D2F-3B83-12F4-47B7-736DF42F40D8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ANALISI TECNICA (2/2)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Disegno preliminare </a:t>
            </a:r>
          </a:p>
        </p:txBody>
      </p:sp>
    </p:spTree>
    <p:extLst>
      <p:ext uri="{BB962C8B-B14F-4D97-AF65-F5344CB8AC3E}">
        <p14:creationId xmlns:p14="http://schemas.microsoft.com/office/powerpoint/2010/main" val="3384293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F43E8DBD-0DB2-3B9A-1203-3448DBFEBB49}"/>
              </a:ext>
            </a:extLst>
          </p:cNvPr>
          <p:cNvGrpSpPr/>
          <p:nvPr/>
        </p:nvGrpSpPr>
        <p:grpSpPr>
          <a:xfrm>
            <a:off x="417597" y="5439563"/>
            <a:ext cx="2663056" cy="1055922"/>
            <a:chOff x="687183" y="5439563"/>
            <a:chExt cx="2663056" cy="105592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CC2E8E5-17CD-6844-B87B-BB7B653156D0}"/>
                </a:ext>
              </a:extLst>
            </p:cNvPr>
            <p:cNvSpPr/>
            <p:nvPr/>
          </p:nvSpPr>
          <p:spPr>
            <a:xfrm>
              <a:off x="687183" y="5789105"/>
              <a:ext cx="2663056" cy="7063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859EBC9-30BD-7543-ADB6-DC96407C5A54}"/>
                </a:ext>
              </a:extLst>
            </p:cNvPr>
            <p:cNvSpPr txBox="1"/>
            <p:nvPr/>
          </p:nvSpPr>
          <p:spPr>
            <a:xfrm>
              <a:off x="1100256" y="5911463"/>
              <a:ext cx="1890261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Articolo</a:t>
              </a:r>
              <a:r>
                <a:rPr lang="en-US" sz="24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117</a:t>
              </a:r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84EF69E3-FBA3-D449-BC5F-71BEF69ED197}"/>
                </a:ext>
              </a:extLst>
            </p:cNvPr>
            <p:cNvSpPr/>
            <p:nvPr/>
          </p:nvSpPr>
          <p:spPr>
            <a:xfrm>
              <a:off x="1349284" y="5439563"/>
              <a:ext cx="1392204" cy="25159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id="{ACA45B34-8F03-EA52-4BB5-79D509E58A96}"/>
              </a:ext>
            </a:extLst>
          </p:cNvPr>
          <p:cNvGrpSpPr/>
          <p:nvPr/>
        </p:nvGrpSpPr>
        <p:grpSpPr>
          <a:xfrm>
            <a:off x="3287814" y="5439563"/>
            <a:ext cx="2663056" cy="1055922"/>
            <a:chOff x="3398482" y="5439563"/>
            <a:chExt cx="2663056" cy="10559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A116486-83FA-5747-95AE-6A009F6AB119}"/>
                </a:ext>
              </a:extLst>
            </p:cNvPr>
            <p:cNvSpPr/>
            <p:nvPr/>
          </p:nvSpPr>
          <p:spPr>
            <a:xfrm>
              <a:off x="3398482" y="5789105"/>
              <a:ext cx="2663056" cy="7063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E8823AA-3163-E045-ABF7-F974E3FD8798}"/>
                </a:ext>
              </a:extLst>
            </p:cNvPr>
            <p:cNvSpPr txBox="1"/>
            <p:nvPr/>
          </p:nvSpPr>
          <p:spPr>
            <a:xfrm>
              <a:off x="3772859" y="5911463"/>
              <a:ext cx="1914307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Articolo</a:t>
              </a:r>
              <a:r>
                <a:rPr lang="en-US" sz="24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119</a:t>
              </a:r>
            </a:p>
          </p:txBody>
        </p:sp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1D420F88-B2F2-6444-94A2-2AEDDDF12D23}"/>
                </a:ext>
              </a:extLst>
            </p:cNvPr>
            <p:cNvSpPr/>
            <p:nvPr/>
          </p:nvSpPr>
          <p:spPr>
            <a:xfrm>
              <a:off x="4033908" y="5439563"/>
              <a:ext cx="1392204" cy="25159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F998F397-4DC6-63B5-B816-5D15789D92DF}"/>
              </a:ext>
            </a:extLst>
          </p:cNvPr>
          <p:cNvGrpSpPr/>
          <p:nvPr/>
        </p:nvGrpSpPr>
        <p:grpSpPr>
          <a:xfrm>
            <a:off x="6158031" y="5439563"/>
            <a:ext cx="2663056" cy="1055922"/>
            <a:chOff x="6109784" y="5439563"/>
            <a:chExt cx="2663056" cy="105592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F359227-3C70-4C47-968F-CB20DFFE2C31}"/>
                </a:ext>
              </a:extLst>
            </p:cNvPr>
            <p:cNvSpPr/>
            <p:nvPr/>
          </p:nvSpPr>
          <p:spPr>
            <a:xfrm>
              <a:off x="6109784" y="5789105"/>
              <a:ext cx="2663056" cy="7063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FF8CDDC-BBA7-6347-BED9-09145ACF5E91}"/>
                </a:ext>
              </a:extLst>
            </p:cNvPr>
            <p:cNvSpPr txBox="1"/>
            <p:nvPr/>
          </p:nvSpPr>
          <p:spPr>
            <a:xfrm>
              <a:off x="6448094" y="5911463"/>
              <a:ext cx="1986442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Articolo</a:t>
              </a:r>
              <a:r>
                <a:rPr lang="en-US" sz="24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120</a:t>
              </a:r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C0D4E431-87F5-0044-A84E-7F55C741775B}"/>
                </a:ext>
              </a:extLst>
            </p:cNvPr>
            <p:cNvSpPr/>
            <p:nvPr/>
          </p:nvSpPr>
          <p:spPr>
            <a:xfrm>
              <a:off x="6745209" y="5439563"/>
              <a:ext cx="1392204" cy="251596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7FEEBDC8-A2E6-23A6-5A41-B1E07C24857F}"/>
              </a:ext>
            </a:extLst>
          </p:cNvPr>
          <p:cNvGrpSpPr/>
          <p:nvPr/>
        </p:nvGrpSpPr>
        <p:grpSpPr>
          <a:xfrm>
            <a:off x="9028248" y="5439563"/>
            <a:ext cx="2663056" cy="1053117"/>
            <a:chOff x="8821086" y="5439563"/>
            <a:chExt cx="2663056" cy="105311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F1DF201-F6F7-4447-B292-5489099A3D88}"/>
                </a:ext>
              </a:extLst>
            </p:cNvPr>
            <p:cNvSpPr/>
            <p:nvPr/>
          </p:nvSpPr>
          <p:spPr>
            <a:xfrm>
              <a:off x="8821086" y="5786300"/>
              <a:ext cx="2663056" cy="706380"/>
            </a:xfrm>
            <a:prstGeom prst="rect">
              <a:avLst/>
            </a:prstGeom>
            <a:solidFill>
              <a:srgbClr val="B008B0"/>
            </a:solidFill>
            <a:ln>
              <a:solidFill>
                <a:srgbClr val="9B07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BAE1AA6-3BF0-5940-AB82-02EB00F75D8C}"/>
                </a:ext>
              </a:extLst>
            </p:cNvPr>
            <p:cNvSpPr txBox="1"/>
            <p:nvPr/>
          </p:nvSpPr>
          <p:spPr>
            <a:xfrm>
              <a:off x="8890892" y="5908657"/>
              <a:ext cx="2523448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Articolo</a:t>
              </a:r>
              <a:r>
                <a:rPr lang="en-US" sz="24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125 bis</a:t>
              </a:r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85F2CC0C-7FB9-804A-BDB9-B165CD7A6659}"/>
                </a:ext>
              </a:extLst>
            </p:cNvPr>
            <p:cNvSpPr/>
            <p:nvPr/>
          </p:nvSpPr>
          <p:spPr>
            <a:xfrm>
              <a:off x="9456513" y="5439563"/>
              <a:ext cx="1392204" cy="251596"/>
            </a:xfrm>
            <a:prstGeom prst="triangle">
              <a:avLst/>
            </a:prstGeom>
            <a:solidFill>
              <a:srgbClr val="B008B0"/>
            </a:solidFill>
            <a:ln>
              <a:solidFill>
                <a:srgbClr val="CB31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F94E1A30-7F75-F2C3-C902-F904F6384D9E}"/>
              </a:ext>
            </a:extLst>
          </p:cNvPr>
          <p:cNvGrpSpPr/>
          <p:nvPr/>
        </p:nvGrpSpPr>
        <p:grpSpPr>
          <a:xfrm>
            <a:off x="414227" y="1514038"/>
            <a:ext cx="2663056" cy="3339932"/>
            <a:chOff x="687184" y="1498941"/>
            <a:chExt cx="2663056" cy="3339932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53BF0CE-228F-9D42-9C7F-E9238599A1BB}"/>
                </a:ext>
              </a:extLst>
            </p:cNvPr>
            <p:cNvSpPr/>
            <p:nvPr/>
          </p:nvSpPr>
          <p:spPr>
            <a:xfrm>
              <a:off x="687184" y="1498941"/>
              <a:ext cx="2663056" cy="3339932"/>
            </a:xfrm>
            <a:prstGeom prst="roundRect">
              <a:avLst>
                <a:gd name="adj" fmla="val 698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CBE79A9-BC24-0C47-AD6E-552CCE240A04}"/>
                </a:ext>
              </a:extLst>
            </p:cNvPr>
            <p:cNvSpPr txBox="1"/>
            <p:nvPr/>
          </p:nvSpPr>
          <p:spPr>
            <a:xfrm>
              <a:off x="713858" y="1544848"/>
              <a:ext cx="2609707" cy="150810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APERTURA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CONTRATTI</a:t>
              </a:r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500" dirty="0">
                  <a:latin typeface="Poppins" panose="00000500000000000000" pitchFamily="2" charset="0"/>
                  <a:cs typeface="Poppins" panose="00000500000000000000" pitchFamily="2" charset="0"/>
                </a:rPr>
                <a:t>“I contratti sono redatti per iscritto e un esemplare è consegnato ai clienti”.</a:t>
              </a:r>
              <a:endParaRPr lang="en-US"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197BC029-EBDF-0E25-95E0-71894ECC6CB1}"/>
              </a:ext>
            </a:extLst>
          </p:cNvPr>
          <p:cNvGrpSpPr/>
          <p:nvPr/>
        </p:nvGrpSpPr>
        <p:grpSpPr>
          <a:xfrm>
            <a:off x="3286129" y="1514038"/>
            <a:ext cx="2663054" cy="3339932"/>
            <a:chOff x="3426834" y="1498941"/>
            <a:chExt cx="2628709" cy="333993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04862A88-6B15-994C-B908-386633871E53}"/>
                </a:ext>
              </a:extLst>
            </p:cNvPr>
            <p:cNvSpPr/>
            <p:nvPr/>
          </p:nvSpPr>
          <p:spPr>
            <a:xfrm>
              <a:off x="3426834" y="1498941"/>
              <a:ext cx="2628709" cy="3339932"/>
            </a:xfrm>
            <a:prstGeom prst="roundRect">
              <a:avLst>
                <a:gd name="adj" fmla="val 698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52C388-15DE-9648-A880-C3E06B6A7FCA}"/>
                </a:ext>
              </a:extLst>
            </p:cNvPr>
            <p:cNvSpPr txBox="1"/>
            <p:nvPr/>
          </p:nvSpPr>
          <p:spPr>
            <a:xfrm>
              <a:off x="3463473" y="1544848"/>
              <a:ext cx="2553771" cy="24314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COMUNICAZIONI</a:t>
              </a:r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PERIODICHE</a:t>
              </a:r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ALLA</a:t>
              </a:r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CLIENTELA</a:t>
              </a:r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500" dirty="0"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«La banca è tenuta, </a:t>
              </a:r>
              <a:r>
                <a:rPr lang="it-IT" sz="1500" dirty="0"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almeno una volta all’anno, a inviare una comunicazione chiara in merito allo svolgimento del rapporto».</a:t>
              </a:r>
              <a:endParaRPr lang="en-US"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1F2C73CC-5D20-1521-3E65-30FB7047D4AE}"/>
              </a:ext>
            </a:extLst>
          </p:cNvPr>
          <p:cNvGrpSpPr/>
          <p:nvPr/>
        </p:nvGrpSpPr>
        <p:grpSpPr>
          <a:xfrm>
            <a:off x="6158030" y="1514038"/>
            <a:ext cx="2663055" cy="3339932"/>
            <a:chOff x="6136458" y="1498941"/>
            <a:chExt cx="2609707" cy="3385542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A20BBDC-7C26-9944-B691-3E6974BD7D8D}"/>
                </a:ext>
              </a:extLst>
            </p:cNvPr>
            <p:cNvSpPr/>
            <p:nvPr/>
          </p:nvSpPr>
          <p:spPr>
            <a:xfrm>
              <a:off x="6136458" y="1498941"/>
              <a:ext cx="2609707" cy="3385542"/>
            </a:xfrm>
            <a:prstGeom prst="roundRect">
              <a:avLst>
                <a:gd name="adj" fmla="val 698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84AC4D5-1819-D74B-9B3B-DC40DBC9DC88}"/>
                </a:ext>
              </a:extLst>
            </p:cNvPr>
            <p:cNvSpPr txBox="1"/>
            <p:nvPr/>
          </p:nvSpPr>
          <p:spPr>
            <a:xfrm>
              <a:off x="6152038" y="1545475"/>
              <a:ext cx="2578546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DIRITTO</a:t>
              </a:r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 DI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RECESSO</a:t>
              </a:r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500" dirty="0"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«A seguito di un recesso è obbligatorio da parte della banca inviare una comunicazione di fine rapporto».</a:t>
              </a:r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9E81F747-AD3C-B785-E5AD-6CFABF6618E7}"/>
              </a:ext>
            </a:extLst>
          </p:cNvPr>
          <p:cNvGrpSpPr/>
          <p:nvPr/>
        </p:nvGrpSpPr>
        <p:grpSpPr>
          <a:xfrm>
            <a:off x="9028248" y="1517129"/>
            <a:ext cx="2663056" cy="3339932"/>
            <a:chOff x="8844626" y="1485793"/>
            <a:chExt cx="2609709" cy="3385542"/>
          </a:xfrm>
        </p:grpSpPr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465C68CF-30DC-6040-8065-2623CF881EA7}"/>
                </a:ext>
              </a:extLst>
            </p:cNvPr>
            <p:cNvSpPr/>
            <p:nvPr/>
          </p:nvSpPr>
          <p:spPr>
            <a:xfrm>
              <a:off x="8844628" y="1498941"/>
              <a:ext cx="2609707" cy="3339932"/>
            </a:xfrm>
            <a:prstGeom prst="roundRect">
              <a:avLst>
                <a:gd name="adj" fmla="val 698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63500">
              <a:solidFill>
                <a:srgbClr val="9B07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E064F1-DE78-8A41-9CDD-09B14A4F716C}"/>
                </a:ext>
              </a:extLst>
            </p:cNvPr>
            <p:cNvSpPr txBox="1"/>
            <p:nvPr/>
          </p:nvSpPr>
          <p:spPr>
            <a:xfrm>
              <a:off x="8844626" y="1485793"/>
              <a:ext cx="2609709" cy="33855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COMUNICAZIONI</a:t>
              </a:r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 DI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CREDITO</a:t>
              </a:r>
              <a:r>
                <a:rPr lang="en-US" sz="1500" b="1" dirty="0">
                  <a:latin typeface="Poppins" panose="00000500000000000000" pitchFamily="2" charset="0"/>
                  <a:cs typeface="Poppins" panose="00000500000000000000" pitchFamily="2" charset="0"/>
                </a:rPr>
                <a:t> AI </a:t>
              </a:r>
              <a:r>
                <a:rPr lang="en-US" sz="1500" b="1" dirty="0" err="1">
                  <a:latin typeface="Poppins" panose="00000500000000000000" pitchFamily="2" charset="0"/>
                  <a:cs typeface="Poppins" panose="00000500000000000000" pitchFamily="2" charset="0"/>
                </a:rPr>
                <a:t>CONSUMATORI</a:t>
              </a:r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500" dirty="0"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«Nei contratti di credito di durata il finanziatore fornisce periodicamente al cliente, su supporto cartaceo o altro supporto durevole, una comunicazione completa e chiara in merito allo svolgimento del rapporto.»</a:t>
              </a:r>
              <a:endParaRPr lang="en-US" sz="1500" b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20A381-5AA1-5784-39E2-C8D72C910B31}"/>
              </a:ext>
            </a:extLst>
          </p:cNvPr>
          <p:cNvSpPr txBox="1">
            <a:spLocks/>
          </p:cNvSpPr>
          <p:nvPr/>
        </p:nvSpPr>
        <p:spPr>
          <a:xfrm>
            <a:off x="280255" y="133120"/>
            <a:ext cx="7737472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LEGISLAZIONE NAZIONALE COMUNICAZIONI BANCA - CLIENTE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Focus comunicazioni obbligatorie</a:t>
            </a:r>
          </a:p>
        </p:txBody>
      </p:sp>
    </p:spTree>
    <p:extLst>
      <p:ext uri="{BB962C8B-B14F-4D97-AF65-F5344CB8AC3E}">
        <p14:creationId xmlns:p14="http://schemas.microsoft.com/office/powerpoint/2010/main" val="316674148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o 18">
            <a:extLst>
              <a:ext uri="{FF2B5EF4-FFF2-40B4-BE49-F238E27FC236}">
                <a16:creationId xmlns:a16="http://schemas.microsoft.com/office/drawing/2014/main" id="{E8FAFF72-1A4F-6E1C-430B-6A690E10F2C9}"/>
              </a:ext>
            </a:extLst>
          </p:cNvPr>
          <p:cNvGrpSpPr/>
          <p:nvPr/>
        </p:nvGrpSpPr>
        <p:grpSpPr>
          <a:xfrm>
            <a:off x="363894" y="1231641"/>
            <a:ext cx="11457992" cy="5159827"/>
            <a:chOff x="770763" y="2014152"/>
            <a:chExt cx="6482333" cy="390473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4BAB569-8396-D04D-A8A6-F3896723DEA4}"/>
                </a:ext>
              </a:extLst>
            </p:cNvPr>
            <p:cNvSpPr/>
            <p:nvPr/>
          </p:nvSpPr>
          <p:spPr>
            <a:xfrm>
              <a:off x="770763" y="2014152"/>
              <a:ext cx="2280620" cy="3904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Lato Light" panose="020F0502020204030203" pitchFamily="34" charset="0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4071CF9-69A1-1B47-95E4-8EED83D241D8}"/>
                </a:ext>
              </a:extLst>
            </p:cNvPr>
            <p:cNvSpPr/>
            <p:nvPr/>
          </p:nvSpPr>
          <p:spPr>
            <a:xfrm>
              <a:off x="2866909" y="2519471"/>
              <a:ext cx="2280620" cy="289409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Lato Light" panose="020F0502020204030203" pitchFamily="34" charset="0"/>
              </a:endParaRPr>
            </a:p>
          </p:txBody>
        </p:sp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C3CE4DBB-57C8-D145-A3BB-99BCBB088BCD}"/>
                </a:ext>
              </a:extLst>
            </p:cNvPr>
            <p:cNvSpPr/>
            <p:nvPr/>
          </p:nvSpPr>
          <p:spPr>
            <a:xfrm>
              <a:off x="4972476" y="2213217"/>
              <a:ext cx="2280620" cy="3506605"/>
            </a:xfrm>
            <a:prstGeom prst="rightArrow">
              <a:avLst>
                <a:gd name="adj1" fmla="val 50000"/>
                <a:gd name="adj2" fmla="val 47291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Lato Light" panose="020F0502020204030203" pitchFamily="34" charset="0"/>
              </a:endParaRPr>
            </a:p>
          </p:txBody>
        </p:sp>
        <p:sp>
          <p:nvSpPr>
            <p:cNvPr id="10" name="Subtitle 2">
              <a:extLst>
                <a:ext uri="{FF2B5EF4-FFF2-40B4-BE49-F238E27FC236}">
                  <a16:creationId xmlns:a16="http://schemas.microsoft.com/office/drawing/2014/main" id="{07AB279B-AB52-D84F-BCAF-C732FE007168}"/>
                </a:ext>
              </a:extLst>
            </p:cNvPr>
            <p:cNvSpPr txBox="1">
              <a:spLocks/>
            </p:cNvSpPr>
            <p:nvPr/>
          </p:nvSpPr>
          <p:spPr>
            <a:xfrm>
              <a:off x="770763" y="2014152"/>
              <a:ext cx="2096146" cy="3563404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QUICK – FIX e </a:t>
              </a:r>
              <a:r>
                <a:rPr lang="en-US" sz="16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ARTICOLO</a:t>
              </a:r>
              <a:r>
                <a:rPr lang="en-US" sz="16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118</a:t>
              </a:r>
            </a:p>
            <a:p>
              <a:pPr algn="ctr"/>
              <a:endParaRPr lang="en-US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i="0" u="none" strike="noStrike" baseline="0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Mifid II è stata modificata dalla direttiva Quick Fix che richiede nuovi metodi di trasmissione elettronica.</a:t>
              </a:r>
            </a:p>
            <a:p>
              <a:pPr algn="ctr"/>
              <a:endParaRPr lang="it-IT" sz="1600" i="0" u="none" strike="noStrike" baseline="0" dirty="0">
                <a:solidFill>
                  <a:schemeClr val="bg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In conformità ai principi </a:t>
              </a:r>
              <a:r>
                <a:rPr lang="it-IT" sz="1600" dirty="0">
                  <a:solidFill>
                    <a:schemeClr val="bg1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de</a:t>
              </a: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ll'articolo 118 del Testo Unico Bancario, la Banca d'Italia dispone che gli intermediari finanziari possano modificare le condizioni contrattuali con i consumatori tramite l’invio di una comunicazione unilaterale.</a:t>
              </a:r>
              <a:endParaRPr lang="en-US" sz="1600" dirty="0">
                <a:solidFill>
                  <a:schemeClr val="bg1"/>
                </a:solidFill>
                <a:latin typeface="Poppins" panose="00000500000000000000" pitchFamily="2" charset="0"/>
                <a:ea typeface="Lato" panose="020F0502020204030203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357E088-12B5-2941-8010-C32D4D741184}"/>
                </a:ext>
              </a:extLst>
            </p:cNvPr>
            <p:cNvSpPr txBox="1"/>
            <p:nvPr/>
          </p:nvSpPr>
          <p:spPr>
            <a:xfrm>
              <a:off x="4972476" y="3108763"/>
              <a:ext cx="1291641" cy="13741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INVIO</a:t>
              </a:r>
              <a:endParaRPr lang="en-US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dirty="0">
                  <a:solidFill>
                    <a:schemeClr val="bg1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E’ stato predisposto, per l’estate del 2023, l’invio di tre comunicazioni diverse.</a:t>
              </a:r>
              <a:endPara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" name="TextBox 12">
              <a:extLst>
                <a:ext uri="{FF2B5EF4-FFF2-40B4-BE49-F238E27FC236}">
                  <a16:creationId xmlns:a16="http://schemas.microsoft.com/office/drawing/2014/main" id="{599C3E6A-6073-80BD-C60C-C55365C93E86}"/>
                </a:ext>
              </a:extLst>
            </p:cNvPr>
            <p:cNvSpPr txBox="1"/>
            <p:nvPr/>
          </p:nvSpPr>
          <p:spPr>
            <a:xfrm>
              <a:off x="2866910" y="2518291"/>
              <a:ext cx="2105566" cy="30839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CRITERI</a:t>
              </a:r>
              <a:endParaRPr lang="en-US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I clienti devono essere informati del loro diritto di </a:t>
              </a:r>
              <a:r>
                <a:rPr lang="it-IT" sz="1600" b="1" dirty="0" err="1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opt</a:t>
              </a:r>
              <a:r>
                <a:rPr lang="it-IT" sz="1600" b="1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-in</a:t>
              </a: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, cioè la possibilità di dichiarare l’ESPLICITO DINIEGO alle condizioni poste dalla comunicazione unilaterale al fine di continuare con la metodologia di invio primaria, quella cartacea.</a:t>
              </a:r>
            </a:p>
            <a:p>
              <a:pPr algn="ctr"/>
              <a:endParaRPr lang="it-IT" sz="16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dirty="0">
                  <a:solidFill>
                    <a:schemeClr val="bg1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Il tempo a disposizione per manifestare la propria scelta è pari a 60 giorni</a:t>
              </a: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endParaRPr lang="en-US" sz="16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endParaRPr>
            </a:p>
            <a:p>
              <a:pPr algn="ctr"/>
              <a:endParaRPr lang="en-US" sz="16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endParaRPr>
            </a:p>
            <a:p>
              <a:pPr algn="ctr"/>
              <a:endParaRPr lang="en-US" sz="16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endParaRPr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73130903-AB82-2245-9285-57C518B35A73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INVIO DICHIARAZIONE UNILATERALE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Redazione della comunicazione di dismissione del cartaceo</a:t>
            </a:r>
          </a:p>
        </p:txBody>
      </p:sp>
    </p:spTree>
    <p:extLst>
      <p:ext uri="{BB962C8B-B14F-4D97-AF65-F5344CB8AC3E}">
        <p14:creationId xmlns:p14="http://schemas.microsoft.com/office/powerpoint/2010/main" val="84877707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o 13">
            <a:extLst>
              <a:ext uri="{FF2B5EF4-FFF2-40B4-BE49-F238E27FC236}">
                <a16:creationId xmlns:a16="http://schemas.microsoft.com/office/drawing/2014/main" id="{4A78AE1A-50FE-F016-1EAF-D71D3F0B0DA8}"/>
              </a:ext>
            </a:extLst>
          </p:cNvPr>
          <p:cNvGrpSpPr/>
          <p:nvPr/>
        </p:nvGrpSpPr>
        <p:grpSpPr>
          <a:xfrm>
            <a:off x="10120693" y="1119984"/>
            <a:ext cx="1726202" cy="481687"/>
            <a:chOff x="739139" y="1347223"/>
            <a:chExt cx="1880440" cy="55077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D98A78D4-E1C5-74DC-630F-B3EDFD1935A2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TextBox 26">
              <a:extLst>
                <a:ext uri="{FF2B5EF4-FFF2-40B4-BE49-F238E27FC236}">
                  <a16:creationId xmlns:a16="http://schemas.microsoft.com/office/drawing/2014/main" id="{41907FD2-495D-28DB-E734-350E91CAB1D8}"/>
                </a:ext>
              </a:extLst>
            </p:cNvPr>
            <p:cNvSpPr txBox="1"/>
            <p:nvPr/>
          </p:nvSpPr>
          <p:spPr>
            <a:xfrm>
              <a:off x="1161700" y="1371236"/>
              <a:ext cx="973002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OTTOBRE</a:t>
              </a:r>
              <a:endParaRPr lang="en-US" sz="1200" b="1" dirty="0">
                <a:solidFill>
                  <a:schemeClr val="accent6">
                    <a:lumMod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E99E77F2-9128-4A82-A04A-F1AE59A43942}"/>
              </a:ext>
            </a:extLst>
          </p:cNvPr>
          <p:cNvGrpSpPr/>
          <p:nvPr/>
        </p:nvGrpSpPr>
        <p:grpSpPr>
          <a:xfrm>
            <a:off x="173749" y="1739644"/>
            <a:ext cx="11742636" cy="2272273"/>
            <a:chOff x="57344" y="1739643"/>
            <a:chExt cx="12018837" cy="2396573"/>
          </a:xfrm>
        </p:grpSpPr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0BA24583-E000-DCD1-1E38-3DC4F3B6C0C1}"/>
                </a:ext>
              </a:extLst>
            </p:cNvPr>
            <p:cNvSpPr/>
            <p:nvPr/>
          </p:nvSpPr>
          <p:spPr>
            <a:xfrm>
              <a:off x="175094" y="2000044"/>
              <a:ext cx="11901087" cy="21361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CC35B030-0A4E-7BF7-8419-04F3751C1ADF}"/>
                </a:ext>
              </a:extLst>
            </p:cNvPr>
            <p:cNvGrpSpPr/>
            <p:nvPr/>
          </p:nvGrpSpPr>
          <p:grpSpPr>
            <a:xfrm>
              <a:off x="2663909" y="2376650"/>
              <a:ext cx="9341148" cy="179389"/>
              <a:chOff x="1374406" y="2512606"/>
              <a:chExt cx="10165668" cy="80653"/>
            </a:xfrm>
          </p:grpSpPr>
          <p:sp>
            <p:nvSpPr>
              <p:cNvPr id="3073" name="Freeform 1">
                <a:extLst>
                  <a:ext uri="{FF2B5EF4-FFF2-40B4-BE49-F238E27FC236}">
                    <a16:creationId xmlns:a16="http://schemas.microsoft.com/office/drawing/2014/main" id="{A2E8405F-A98C-2C4E-93CB-AC1B926DE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4406" y="2512623"/>
                <a:ext cx="10165668" cy="80636"/>
              </a:xfrm>
              <a:custGeom>
                <a:avLst/>
                <a:gdLst>
                  <a:gd name="T0" fmla="*/ 18929 w 18930"/>
                  <a:gd name="T1" fmla="*/ 244 h 245"/>
                  <a:gd name="T2" fmla="*/ 0 w 18930"/>
                  <a:gd name="T3" fmla="*/ 244 h 245"/>
                  <a:gd name="T4" fmla="*/ 0 w 18930"/>
                  <a:gd name="T5" fmla="*/ 0 h 245"/>
                  <a:gd name="T6" fmla="*/ 18929 w 18930"/>
                  <a:gd name="T7" fmla="*/ 0 h 245"/>
                  <a:gd name="T8" fmla="*/ 18929 w 18930"/>
                  <a:gd name="T9" fmla="*/ 24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30" h="245">
                    <a:moveTo>
                      <a:pt x="18929" y="244"/>
                    </a:moveTo>
                    <a:lnTo>
                      <a:pt x="0" y="244"/>
                    </a:lnTo>
                    <a:lnTo>
                      <a:pt x="0" y="0"/>
                    </a:lnTo>
                    <a:lnTo>
                      <a:pt x="18929" y="0"/>
                    </a:lnTo>
                    <a:lnTo>
                      <a:pt x="18929" y="244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074" name="Freeform 2">
                <a:extLst>
                  <a:ext uri="{FF2B5EF4-FFF2-40B4-BE49-F238E27FC236}">
                    <a16:creationId xmlns:a16="http://schemas.microsoft.com/office/drawing/2014/main" id="{BD7584EA-FD27-AB4B-829F-02BE0F82A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4406" y="2512606"/>
                <a:ext cx="2399255" cy="806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A54605D1-477C-F69B-90D8-20A8AE360434}"/>
                </a:ext>
              </a:extLst>
            </p:cNvPr>
            <p:cNvSpPr txBox="1"/>
            <p:nvPr/>
          </p:nvSpPr>
          <p:spPr>
            <a:xfrm>
              <a:off x="57344" y="1739643"/>
              <a:ext cx="2480553" cy="3895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Quick fix DT e </a:t>
              </a:r>
              <a:r>
                <a:rPr lang="it-IT" b="1" dirty="0" err="1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GP</a:t>
              </a:r>
              <a:endParaRPr lang="it-IT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4CC9188C-B7F1-C85E-E82B-D03E27E95E61}"/>
                </a:ext>
              </a:extLst>
            </p:cNvPr>
            <p:cNvSpPr txBox="1"/>
            <p:nvPr/>
          </p:nvSpPr>
          <p:spPr>
            <a:xfrm>
              <a:off x="170782" y="2199916"/>
              <a:ext cx="2379279" cy="1850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Predisposizione Comunicazione</a:t>
              </a:r>
            </a:p>
            <a:p>
              <a:pPr algn="r"/>
              <a:endParaRPr lang="it-IT" sz="12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Demand e BRD</a:t>
              </a:r>
            </a:p>
            <a:p>
              <a:pPr algn="r"/>
              <a:endParaRPr lang="it-IT" sz="12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Comunicazione via rete</a:t>
              </a:r>
            </a:p>
            <a:p>
              <a:pPr algn="r"/>
              <a:endParaRPr lang="it-IT" sz="12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Implementazione tecnica comunicazione</a:t>
              </a:r>
            </a:p>
          </p:txBody>
        </p:sp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3CDE1D97-B327-995C-B5FE-124C23312E0F}"/>
                </a:ext>
              </a:extLst>
            </p:cNvPr>
            <p:cNvGrpSpPr/>
            <p:nvPr/>
          </p:nvGrpSpPr>
          <p:grpSpPr>
            <a:xfrm>
              <a:off x="2651745" y="2839748"/>
              <a:ext cx="9357517" cy="179382"/>
              <a:chOff x="1356592" y="2549556"/>
              <a:chExt cx="10183482" cy="80649"/>
            </a:xfrm>
          </p:grpSpPr>
          <p:sp>
            <p:nvSpPr>
              <p:cNvPr id="45" name="Freeform 1">
                <a:extLst>
                  <a:ext uri="{FF2B5EF4-FFF2-40B4-BE49-F238E27FC236}">
                    <a16:creationId xmlns:a16="http://schemas.microsoft.com/office/drawing/2014/main" id="{D2F49791-5EAE-E705-2CD4-8B60EB55D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592" y="2549558"/>
                <a:ext cx="10183482" cy="80456"/>
              </a:xfrm>
              <a:custGeom>
                <a:avLst/>
                <a:gdLst>
                  <a:gd name="T0" fmla="*/ 18929 w 18930"/>
                  <a:gd name="T1" fmla="*/ 244 h 245"/>
                  <a:gd name="T2" fmla="*/ 0 w 18930"/>
                  <a:gd name="T3" fmla="*/ 244 h 245"/>
                  <a:gd name="T4" fmla="*/ 0 w 18930"/>
                  <a:gd name="T5" fmla="*/ 0 h 245"/>
                  <a:gd name="T6" fmla="*/ 18929 w 18930"/>
                  <a:gd name="T7" fmla="*/ 0 h 245"/>
                  <a:gd name="T8" fmla="*/ 18929 w 18930"/>
                  <a:gd name="T9" fmla="*/ 24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30" h="245">
                    <a:moveTo>
                      <a:pt x="18929" y="244"/>
                    </a:moveTo>
                    <a:lnTo>
                      <a:pt x="0" y="244"/>
                    </a:lnTo>
                    <a:lnTo>
                      <a:pt x="0" y="0"/>
                    </a:lnTo>
                    <a:lnTo>
                      <a:pt x="18929" y="0"/>
                    </a:lnTo>
                    <a:lnTo>
                      <a:pt x="18929" y="244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6" name="Freeform 2">
                <a:extLst>
                  <a:ext uri="{FF2B5EF4-FFF2-40B4-BE49-F238E27FC236}">
                    <a16:creationId xmlns:a16="http://schemas.microsoft.com/office/drawing/2014/main" id="{F245CC4A-E8FB-666F-B377-00BF5EA03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9830" y="2549556"/>
                <a:ext cx="2399255" cy="8064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47" name="Gruppo 46">
              <a:extLst>
                <a:ext uri="{FF2B5EF4-FFF2-40B4-BE49-F238E27FC236}">
                  <a16:creationId xmlns:a16="http://schemas.microsoft.com/office/drawing/2014/main" id="{630B0022-63B0-D250-FBD6-CB4CA8196928}"/>
                </a:ext>
              </a:extLst>
            </p:cNvPr>
            <p:cNvGrpSpPr/>
            <p:nvPr/>
          </p:nvGrpSpPr>
          <p:grpSpPr>
            <a:xfrm>
              <a:off x="2663908" y="3229862"/>
              <a:ext cx="9331762" cy="179456"/>
              <a:chOff x="1384621" y="2562164"/>
              <a:chExt cx="10155453" cy="80683"/>
            </a:xfrm>
          </p:grpSpPr>
          <p:sp>
            <p:nvSpPr>
              <p:cNvPr id="48" name="Freeform 1">
                <a:extLst>
                  <a:ext uri="{FF2B5EF4-FFF2-40B4-BE49-F238E27FC236}">
                    <a16:creationId xmlns:a16="http://schemas.microsoft.com/office/drawing/2014/main" id="{C0D54493-957E-90A7-DCD1-5CAA759F0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621" y="2562164"/>
                <a:ext cx="10155453" cy="76438"/>
              </a:xfrm>
              <a:custGeom>
                <a:avLst/>
                <a:gdLst>
                  <a:gd name="T0" fmla="*/ 18929 w 18930"/>
                  <a:gd name="T1" fmla="*/ 244 h 245"/>
                  <a:gd name="T2" fmla="*/ 0 w 18930"/>
                  <a:gd name="T3" fmla="*/ 244 h 245"/>
                  <a:gd name="T4" fmla="*/ 0 w 18930"/>
                  <a:gd name="T5" fmla="*/ 0 h 245"/>
                  <a:gd name="T6" fmla="*/ 18929 w 18930"/>
                  <a:gd name="T7" fmla="*/ 0 h 245"/>
                  <a:gd name="T8" fmla="*/ 18929 w 18930"/>
                  <a:gd name="T9" fmla="*/ 24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30" h="245">
                    <a:moveTo>
                      <a:pt x="18929" y="244"/>
                    </a:moveTo>
                    <a:lnTo>
                      <a:pt x="0" y="244"/>
                    </a:lnTo>
                    <a:lnTo>
                      <a:pt x="0" y="0"/>
                    </a:lnTo>
                    <a:lnTo>
                      <a:pt x="18929" y="0"/>
                    </a:lnTo>
                    <a:lnTo>
                      <a:pt x="18929" y="244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Freeform 2">
                <a:extLst>
                  <a:ext uri="{FF2B5EF4-FFF2-40B4-BE49-F238E27FC236}">
                    <a16:creationId xmlns:a16="http://schemas.microsoft.com/office/drawing/2014/main" id="{39E841E4-CE00-D57E-2D1D-5C0CBEAD9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622" y="2566409"/>
                <a:ext cx="3532097" cy="764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0" name="Freeform 1">
              <a:extLst>
                <a:ext uri="{FF2B5EF4-FFF2-40B4-BE49-F238E27FC236}">
                  <a16:creationId xmlns:a16="http://schemas.microsoft.com/office/drawing/2014/main" id="{B50CEFE7-32EB-7113-4894-F52F73879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1344" y="3708137"/>
              <a:ext cx="9370794" cy="170015"/>
            </a:xfrm>
            <a:custGeom>
              <a:avLst/>
              <a:gdLst>
                <a:gd name="T0" fmla="*/ 18929 w 18930"/>
                <a:gd name="T1" fmla="*/ 244 h 245"/>
                <a:gd name="T2" fmla="*/ 0 w 18930"/>
                <a:gd name="T3" fmla="*/ 244 h 245"/>
                <a:gd name="T4" fmla="*/ 0 w 18930"/>
                <a:gd name="T5" fmla="*/ 0 h 245"/>
                <a:gd name="T6" fmla="*/ 18929 w 18930"/>
                <a:gd name="T7" fmla="*/ 0 h 245"/>
                <a:gd name="T8" fmla="*/ 18929 w 18930"/>
                <a:gd name="T9" fmla="*/ 24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30" h="245">
                  <a:moveTo>
                    <a:pt x="18929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8929" y="0"/>
                  </a:lnTo>
                  <a:lnTo>
                    <a:pt x="18929" y="24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3" name="Freeform 2">
              <a:extLst>
                <a:ext uri="{FF2B5EF4-FFF2-40B4-BE49-F238E27FC236}">
                  <a16:creationId xmlns:a16="http://schemas.microsoft.com/office/drawing/2014/main" id="{C8AD18CC-1740-5692-BB26-4E4FB09FE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744" y="3704624"/>
              <a:ext cx="7221355" cy="17938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AEEB9B6E-EAA3-B7FE-F6F3-58C6E6DC6173}"/>
              </a:ext>
            </a:extLst>
          </p:cNvPr>
          <p:cNvGrpSpPr/>
          <p:nvPr/>
        </p:nvGrpSpPr>
        <p:grpSpPr>
          <a:xfrm>
            <a:off x="288792" y="4258811"/>
            <a:ext cx="11627593" cy="2272272"/>
            <a:chOff x="57344" y="1739643"/>
            <a:chExt cx="12018837" cy="2396573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46E0CE28-A0CE-4660-5F89-EF090EB5D606}"/>
                </a:ext>
              </a:extLst>
            </p:cNvPr>
            <p:cNvSpPr/>
            <p:nvPr/>
          </p:nvSpPr>
          <p:spPr>
            <a:xfrm>
              <a:off x="175094" y="2000044"/>
              <a:ext cx="11901087" cy="21361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9EE7C96D-C737-2390-4C6C-523215D742C3}"/>
                </a:ext>
              </a:extLst>
            </p:cNvPr>
            <p:cNvGrpSpPr/>
            <p:nvPr/>
          </p:nvGrpSpPr>
          <p:grpSpPr>
            <a:xfrm>
              <a:off x="2570783" y="2317572"/>
              <a:ext cx="9435184" cy="179401"/>
              <a:chOff x="1273060" y="2486032"/>
              <a:chExt cx="10268004" cy="80658"/>
            </a:xfrm>
          </p:grpSpPr>
          <p:sp>
            <p:nvSpPr>
              <p:cNvPr id="32" name="Freeform 1">
                <a:extLst>
                  <a:ext uri="{FF2B5EF4-FFF2-40B4-BE49-F238E27FC236}">
                    <a16:creationId xmlns:a16="http://schemas.microsoft.com/office/drawing/2014/main" id="{8D0A54B9-2B47-43B8-3715-92665435D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3060" y="2486032"/>
                <a:ext cx="10268004" cy="80648"/>
              </a:xfrm>
              <a:custGeom>
                <a:avLst/>
                <a:gdLst>
                  <a:gd name="T0" fmla="*/ 18929 w 18930"/>
                  <a:gd name="T1" fmla="*/ 244 h 245"/>
                  <a:gd name="T2" fmla="*/ 0 w 18930"/>
                  <a:gd name="T3" fmla="*/ 244 h 245"/>
                  <a:gd name="T4" fmla="*/ 0 w 18930"/>
                  <a:gd name="T5" fmla="*/ 0 h 245"/>
                  <a:gd name="T6" fmla="*/ 18929 w 18930"/>
                  <a:gd name="T7" fmla="*/ 0 h 245"/>
                  <a:gd name="T8" fmla="*/ 18929 w 18930"/>
                  <a:gd name="T9" fmla="*/ 24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30" h="245">
                    <a:moveTo>
                      <a:pt x="18929" y="244"/>
                    </a:moveTo>
                    <a:lnTo>
                      <a:pt x="0" y="244"/>
                    </a:lnTo>
                    <a:lnTo>
                      <a:pt x="0" y="0"/>
                    </a:lnTo>
                    <a:lnTo>
                      <a:pt x="18929" y="0"/>
                    </a:lnTo>
                    <a:lnTo>
                      <a:pt x="18929" y="244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6" name="Freeform 2">
                <a:extLst>
                  <a:ext uri="{FF2B5EF4-FFF2-40B4-BE49-F238E27FC236}">
                    <a16:creationId xmlns:a16="http://schemas.microsoft.com/office/drawing/2014/main" id="{2152AABB-473B-07EC-8FE8-B2DAD80F7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743" y="2486042"/>
                <a:ext cx="5780301" cy="8064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AD283789-739C-EDFA-0DD5-5075E3F14A23}"/>
                </a:ext>
              </a:extLst>
            </p:cNvPr>
            <p:cNvSpPr txBox="1"/>
            <p:nvPr/>
          </p:nvSpPr>
          <p:spPr>
            <a:xfrm>
              <a:off x="57344" y="1739643"/>
              <a:ext cx="2480553" cy="3895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Carte di Credito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9D007A87-5C46-0F0F-30CE-D331EB0D0A1D}"/>
                </a:ext>
              </a:extLst>
            </p:cNvPr>
            <p:cNvSpPr txBox="1"/>
            <p:nvPr/>
          </p:nvSpPr>
          <p:spPr>
            <a:xfrm>
              <a:off x="171835" y="2153375"/>
              <a:ext cx="2271690" cy="185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Predisposizione Comunicazione</a:t>
              </a:r>
            </a:p>
            <a:p>
              <a:pPr algn="r"/>
              <a:endParaRPr lang="it-IT" sz="12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Demand e BRD</a:t>
              </a:r>
            </a:p>
            <a:p>
              <a:pPr algn="r"/>
              <a:endParaRPr lang="it-IT" sz="12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Comunicazione via rete</a:t>
              </a:r>
            </a:p>
            <a:p>
              <a:pPr algn="r"/>
              <a:endParaRPr lang="it-IT" sz="1200" dirty="0"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r"/>
              <a:r>
                <a:rPr lang="it-IT" sz="1200" dirty="0">
                  <a:latin typeface="Poppins" panose="00000500000000000000" pitchFamily="2" charset="0"/>
                  <a:cs typeface="Poppins" panose="00000500000000000000" pitchFamily="2" charset="0"/>
                </a:rPr>
                <a:t>Implementazione tecnica comunicazione</a:t>
              </a:r>
            </a:p>
          </p:txBody>
        </p: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7C5CB492-ABAC-17BE-F055-A75FF13F90C7}"/>
                </a:ext>
              </a:extLst>
            </p:cNvPr>
            <p:cNvGrpSpPr/>
            <p:nvPr/>
          </p:nvGrpSpPr>
          <p:grpSpPr>
            <a:xfrm>
              <a:off x="2570783" y="2807397"/>
              <a:ext cx="9439389" cy="179381"/>
              <a:chOff x="1268484" y="2535026"/>
              <a:chExt cx="10272580" cy="80649"/>
            </a:xfrm>
          </p:grpSpPr>
          <p:sp>
            <p:nvSpPr>
              <p:cNvPr id="30" name="Freeform 1">
                <a:extLst>
                  <a:ext uri="{FF2B5EF4-FFF2-40B4-BE49-F238E27FC236}">
                    <a16:creationId xmlns:a16="http://schemas.microsoft.com/office/drawing/2014/main" id="{A74962A0-BAD1-D3FD-9844-E6D083CCE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8484" y="2535049"/>
                <a:ext cx="10272580" cy="79070"/>
              </a:xfrm>
              <a:custGeom>
                <a:avLst/>
                <a:gdLst>
                  <a:gd name="T0" fmla="*/ 18929 w 18930"/>
                  <a:gd name="T1" fmla="*/ 244 h 245"/>
                  <a:gd name="T2" fmla="*/ 0 w 18930"/>
                  <a:gd name="T3" fmla="*/ 244 h 245"/>
                  <a:gd name="T4" fmla="*/ 0 w 18930"/>
                  <a:gd name="T5" fmla="*/ 0 h 245"/>
                  <a:gd name="T6" fmla="*/ 18929 w 18930"/>
                  <a:gd name="T7" fmla="*/ 0 h 245"/>
                  <a:gd name="T8" fmla="*/ 18929 w 18930"/>
                  <a:gd name="T9" fmla="*/ 24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30" h="245">
                    <a:moveTo>
                      <a:pt x="18929" y="244"/>
                    </a:moveTo>
                    <a:lnTo>
                      <a:pt x="0" y="244"/>
                    </a:lnTo>
                    <a:lnTo>
                      <a:pt x="0" y="0"/>
                    </a:lnTo>
                    <a:lnTo>
                      <a:pt x="18929" y="0"/>
                    </a:lnTo>
                    <a:lnTo>
                      <a:pt x="18929" y="244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1" name="Freeform 2">
                <a:extLst>
                  <a:ext uri="{FF2B5EF4-FFF2-40B4-BE49-F238E27FC236}">
                    <a16:creationId xmlns:a16="http://schemas.microsoft.com/office/drawing/2014/main" id="{79CAED92-0266-A866-9B16-2BDEB1ED6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9870" y="2535026"/>
                <a:ext cx="2036967" cy="8064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B9FD9A50-5EE7-6EBD-C563-85001BE907DE}"/>
                </a:ext>
              </a:extLst>
            </p:cNvPr>
            <p:cNvGrpSpPr/>
            <p:nvPr/>
          </p:nvGrpSpPr>
          <p:grpSpPr>
            <a:xfrm>
              <a:off x="2557192" y="3198014"/>
              <a:ext cx="9439389" cy="175872"/>
              <a:chOff x="1268485" y="2547824"/>
              <a:chExt cx="10272580" cy="79071"/>
            </a:xfrm>
          </p:grpSpPr>
          <p:sp>
            <p:nvSpPr>
              <p:cNvPr id="21" name="Freeform 1">
                <a:extLst>
                  <a:ext uri="{FF2B5EF4-FFF2-40B4-BE49-F238E27FC236}">
                    <a16:creationId xmlns:a16="http://schemas.microsoft.com/office/drawing/2014/main" id="{0DBAD180-912A-E6AB-3594-3FBC0F8FA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8485" y="2547831"/>
                <a:ext cx="10272580" cy="79064"/>
              </a:xfrm>
              <a:custGeom>
                <a:avLst/>
                <a:gdLst>
                  <a:gd name="T0" fmla="*/ 18929 w 18930"/>
                  <a:gd name="T1" fmla="*/ 244 h 245"/>
                  <a:gd name="T2" fmla="*/ 0 w 18930"/>
                  <a:gd name="T3" fmla="*/ 244 h 245"/>
                  <a:gd name="T4" fmla="*/ 0 w 18930"/>
                  <a:gd name="T5" fmla="*/ 0 h 245"/>
                  <a:gd name="T6" fmla="*/ 18929 w 18930"/>
                  <a:gd name="T7" fmla="*/ 0 h 245"/>
                  <a:gd name="T8" fmla="*/ 18929 w 18930"/>
                  <a:gd name="T9" fmla="*/ 24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30" h="245">
                    <a:moveTo>
                      <a:pt x="18929" y="244"/>
                    </a:moveTo>
                    <a:lnTo>
                      <a:pt x="0" y="244"/>
                    </a:lnTo>
                    <a:lnTo>
                      <a:pt x="0" y="0"/>
                    </a:lnTo>
                    <a:lnTo>
                      <a:pt x="18929" y="0"/>
                    </a:lnTo>
                    <a:lnTo>
                      <a:pt x="18929" y="244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23" name="Freeform 2">
                <a:extLst>
                  <a:ext uri="{FF2B5EF4-FFF2-40B4-BE49-F238E27FC236}">
                    <a16:creationId xmlns:a16="http://schemas.microsoft.com/office/drawing/2014/main" id="{CA934C78-7E0A-C96A-D2AE-A1D3D9A0A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091" y="2547824"/>
                <a:ext cx="4193536" cy="7907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266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17" name="Freeform 1">
              <a:extLst>
                <a:ext uri="{FF2B5EF4-FFF2-40B4-BE49-F238E27FC236}">
                  <a16:creationId xmlns:a16="http://schemas.microsoft.com/office/drawing/2014/main" id="{694A199C-5FAA-50EB-442A-EB04DAF8A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783" y="3612109"/>
              <a:ext cx="9432264" cy="175856"/>
            </a:xfrm>
            <a:custGeom>
              <a:avLst/>
              <a:gdLst>
                <a:gd name="T0" fmla="*/ 18929 w 18930"/>
                <a:gd name="T1" fmla="*/ 244 h 245"/>
                <a:gd name="T2" fmla="*/ 0 w 18930"/>
                <a:gd name="T3" fmla="*/ 244 h 245"/>
                <a:gd name="T4" fmla="*/ 0 w 18930"/>
                <a:gd name="T5" fmla="*/ 0 h 245"/>
                <a:gd name="T6" fmla="*/ 18929 w 18930"/>
                <a:gd name="T7" fmla="*/ 0 h 245"/>
                <a:gd name="T8" fmla="*/ 18929 w 18930"/>
                <a:gd name="T9" fmla="*/ 24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30" h="245">
                  <a:moveTo>
                    <a:pt x="18929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8929" y="0"/>
                  </a:lnTo>
                  <a:lnTo>
                    <a:pt x="18929" y="24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Freeform 2">
              <a:extLst>
                <a:ext uri="{FF2B5EF4-FFF2-40B4-BE49-F238E27FC236}">
                  <a16:creationId xmlns:a16="http://schemas.microsoft.com/office/drawing/2014/main" id="{F1989A73-6B42-37BB-580F-CC969F4E7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3975" y="3612314"/>
              <a:ext cx="3639072" cy="1789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BDAD02D7-36FE-FDFD-0E0D-31F9CC2CEAAB}"/>
              </a:ext>
            </a:extLst>
          </p:cNvPr>
          <p:cNvGrpSpPr/>
          <p:nvPr/>
        </p:nvGrpSpPr>
        <p:grpSpPr>
          <a:xfrm>
            <a:off x="2720413" y="1107079"/>
            <a:ext cx="1801259" cy="481687"/>
            <a:chOff x="739139" y="1347223"/>
            <a:chExt cx="1880440" cy="55077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0" name="Freeform 57">
              <a:extLst>
                <a:ext uri="{FF2B5EF4-FFF2-40B4-BE49-F238E27FC236}">
                  <a16:creationId xmlns:a16="http://schemas.microsoft.com/office/drawing/2014/main" id="{C09F45F0-DB8B-E0BD-2B8E-8A58DEE9D2A5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1" name="TextBox 26">
              <a:extLst>
                <a:ext uri="{FF2B5EF4-FFF2-40B4-BE49-F238E27FC236}">
                  <a16:creationId xmlns:a16="http://schemas.microsoft.com/office/drawing/2014/main" id="{B023D16C-E7CE-EB5C-2F2B-CB47CAD7ACA8}"/>
                </a:ext>
              </a:extLst>
            </p:cNvPr>
            <p:cNvSpPr txBox="1"/>
            <p:nvPr/>
          </p:nvSpPr>
          <p:spPr>
            <a:xfrm>
              <a:off x="1207977" y="1371236"/>
              <a:ext cx="880452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GIUGNO</a:t>
              </a:r>
              <a:endParaRPr lang="en-US" sz="1200" b="1" dirty="0">
                <a:solidFill>
                  <a:schemeClr val="accent6">
                    <a:lumMod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75D3CCD5-25CF-EBFD-CECB-0E006A19EB3A}"/>
              </a:ext>
            </a:extLst>
          </p:cNvPr>
          <p:cNvGrpSpPr/>
          <p:nvPr/>
        </p:nvGrpSpPr>
        <p:grpSpPr>
          <a:xfrm>
            <a:off x="4614344" y="1116636"/>
            <a:ext cx="1801259" cy="481687"/>
            <a:chOff x="739139" y="1347223"/>
            <a:chExt cx="1880440" cy="55077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2692CA2F-78CA-1125-CE4B-3E4C3313BE49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7" name="TextBox 26">
              <a:extLst>
                <a:ext uri="{FF2B5EF4-FFF2-40B4-BE49-F238E27FC236}">
                  <a16:creationId xmlns:a16="http://schemas.microsoft.com/office/drawing/2014/main" id="{FC0E9EA3-E3F4-9BD5-7193-E409D0C1B24E}"/>
                </a:ext>
              </a:extLst>
            </p:cNvPr>
            <p:cNvSpPr txBox="1"/>
            <p:nvPr/>
          </p:nvSpPr>
          <p:spPr>
            <a:xfrm>
              <a:off x="1254252" y="1371236"/>
              <a:ext cx="787900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LUGLIO</a:t>
              </a:r>
              <a:endParaRPr lang="en-US" sz="1200" b="1" dirty="0">
                <a:solidFill>
                  <a:schemeClr val="accent6">
                    <a:lumMod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233683FE-8A3D-DEFE-E0D6-4327910FE7EB}"/>
              </a:ext>
            </a:extLst>
          </p:cNvPr>
          <p:cNvGrpSpPr/>
          <p:nvPr/>
        </p:nvGrpSpPr>
        <p:grpSpPr>
          <a:xfrm>
            <a:off x="8307235" y="1119984"/>
            <a:ext cx="1726202" cy="481687"/>
            <a:chOff x="739139" y="1347223"/>
            <a:chExt cx="1880440" cy="55077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6E524CB0-24EE-95D4-A07E-F20A07E58D7F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1" name="TextBox 26">
              <a:extLst>
                <a:ext uri="{FF2B5EF4-FFF2-40B4-BE49-F238E27FC236}">
                  <a16:creationId xmlns:a16="http://schemas.microsoft.com/office/drawing/2014/main" id="{3DE7CB71-DE67-E258-405B-42C82AF73922}"/>
                </a:ext>
              </a:extLst>
            </p:cNvPr>
            <p:cNvSpPr txBox="1"/>
            <p:nvPr/>
          </p:nvSpPr>
          <p:spPr>
            <a:xfrm>
              <a:off x="1073517" y="1371236"/>
              <a:ext cx="1149371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SETTEMBRE</a:t>
              </a:r>
              <a:endParaRPr lang="en-US" sz="1200" b="1" dirty="0">
                <a:solidFill>
                  <a:schemeClr val="accent6">
                    <a:lumMod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62" name="Gruppo 61">
            <a:extLst>
              <a:ext uri="{FF2B5EF4-FFF2-40B4-BE49-F238E27FC236}">
                <a16:creationId xmlns:a16="http://schemas.microsoft.com/office/drawing/2014/main" id="{F6C55008-B2E7-106B-0BB7-5437DCDF22A1}"/>
              </a:ext>
            </a:extLst>
          </p:cNvPr>
          <p:cNvGrpSpPr/>
          <p:nvPr/>
        </p:nvGrpSpPr>
        <p:grpSpPr>
          <a:xfrm>
            <a:off x="6502858" y="1116636"/>
            <a:ext cx="1711703" cy="481687"/>
            <a:chOff x="739139" y="1347223"/>
            <a:chExt cx="1880440" cy="55077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3" name="Freeform 57">
              <a:extLst>
                <a:ext uri="{FF2B5EF4-FFF2-40B4-BE49-F238E27FC236}">
                  <a16:creationId xmlns:a16="http://schemas.microsoft.com/office/drawing/2014/main" id="{78978964-057B-1FEC-7510-F108D0E83E81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072" name="TextBox 26">
              <a:extLst>
                <a:ext uri="{FF2B5EF4-FFF2-40B4-BE49-F238E27FC236}">
                  <a16:creationId xmlns:a16="http://schemas.microsoft.com/office/drawing/2014/main" id="{80B6AA4D-2C87-7561-D8C2-3862CDA87924}"/>
                </a:ext>
              </a:extLst>
            </p:cNvPr>
            <p:cNvSpPr txBox="1"/>
            <p:nvPr/>
          </p:nvSpPr>
          <p:spPr>
            <a:xfrm>
              <a:off x="1189640" y="1371236"/>
              <a:ext cx="917122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AGOSTO</a:t>
              </a:r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44B93536-B141-00B0-1AAA-D662B2778B34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PIANO DI LAVORO UNILATERALI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Piano di lavoro invio e ricevimento delle dichiarazioni</a:t>
            </a:r>
          </a:p>
        </p:txBody>
      </p:sp>
    </p:spTree>
    <p:extLst>
      <p:ext uri="{BB962C8B-B14F-4D97-AF65-F5344CB8AC3E}">
        <p14:creationId xmlns:p14="http://schemas.microsoft.com/office/powerpoint/2010/main" val="3067390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8D29551-E2B4-643D-E1C0-FFBC72D95E8D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AVANZAMENTO MANOVRE UNILATERALI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Benefici stimati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8AB6AD96-8439-FAA7-FA0A-BC9649D0354D}"/>
              </a:ext>
            </a:extLst>
          </p:cNvPr>
          <p:cNvSpPr/>
          <p:nvPr/>
        </p:nvSpPr>
        <p:spPr>
          <a:xfrm>
            <a:off x="280254" y="1124541"/>
            <a:ext cx="11590618" cy="51026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794C3BA-07C5-B985-E932-7B4F5DD41B6E}"/>
              </a:ext>
            </a:extLst>
          </p:cNvPr>
          <p:cNvSpPr/>
          <p:nvPr/>
        </p:nvSpPr>
        <p:spPr>
          <a:xfrm>
            <a:off x="2844543" y="1124536"/>
            <a:ext cx="3801214" cy="510268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C5E9813-9086-13E7-352B-1FF4B9EB4071}"/>
              </a:ext>
            </a:extLst>
          </p:cNvPr>
          <p:cNvSpPr/>
          <p:nvPr/>
        </p:nvSpPr>
        <p:spPr>
          <a:xfrm>
            <a:off x="7243186" y="1124536"/>
            <a:ext cx="3801214" cy="510268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459B8AD7-F764-F677-491B-5D3488A654D3}"/>
              </a:ext>
            </a:extLst>
          </p:cNvPr>
          <p:cNvGrpSpPr/>
          <p:nvPr/>
        </p:nvGrpSpPr>
        <p:grpSpPr>
          <a:xfrm>
            <a:off x="499608" y="2077467"/>
            <a:ext cx="11124291" cy="983007"/>
            <a:chOff x="427651" y="2113604"/>
            <a:chExt cx="11336695" cy="983007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830B0E53-9250-86A2-3EDF-52D44CCF6001}"/>
                </a:ext>
              </a:extLst>
            </p:cNvPr>
            <p:cNvSpPr/>
            <p:nvPr/>
          </p:nvSpPr>
          <p:spPr>
            <a:xfrm>
              <a:off x="427651" y="2118769"/>
              <a:ext cx="11336695" cy="97784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BFFA4A0C-6977-252B-0735-CB3DD54E4565}"/>
                </a:ext>
              </a:extLst>
            </p:cNvPr>
            <p:cNvSpPr txBox="1"/>
            <p:nvPr/>
          </p:nvSpPr>
          <p:spPr>
            <a:xfrm>
              <a:off x="427651" y="2399403"/>
              <a:ext cx="240798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latin typeface="Poppins" panose="00000500000000000000" pitchFamily="2" charset="0"/>
                  <a:cs typeface="Poppins" panose="00000500000000000000" pitchFamily="2" charset="0"/>
                </a:rPr>
                <a:t>Descrizione</a:t>
              </a:r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34C828D8-E5CC-3FF0-DEB5-591EF6AF8D38}"/>
                </a:ext>
              </a:extLst>
            </p:cNvPr>
            <p:cNvSpPr/>
            <p:nvPr/>
          </p:nvSpPr>
          <p:spPr>
            <a:xfrm>
              <a:off x="2835635" y="2118769"/>
              <a:ext cx="3873793" cy="97784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Manovra unilaterale incentrata sull’area </a:t>
              </a:r>
              <a:r>
                <a:rPr lang="it-IT" sz="1600" b="1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TUF </a:t>
              </a:r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(i.e. Deposito Titoli e Gestione Portafogli)</a:t>
              </a:r>
              <a:endParaRPr lang="it-IT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1C0A9C55-DAAE-6E33-DF8B-96DC4E0C5439}"/>
                </a:ext>
              </a:extLst>
            </p:cNvPr>
            <p:cNvSpPr/>
            <p:nvPr/>
          </p:nvSpPr>
          <p:spPr>
            <a:xfrm>
              <a:off x="7368617" y="2113604"/>
              <a:ext cx="3873791" cy="98300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Manovra unilaterale incentrata sulle </a:t>
              </a:r>
              <a:r>
                <a:rPr lang="it-IT" sz="1600" b="1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Carte di Credito </a:t>
              </a:r>
              <a:endParaRPr lang="it-IT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9131D0B2-2C31-3A5F-13A4-563E0C16B5DF}"/>
              </a:ext>
            </a:extLst>
          </p:cNvPr>
          <p:cNvGrpSpPr/>
          <p:nvPr/>
        </p:nvGrpSpPr>
        <p:grpSpPr>
          <a:xfrm>
            <a:off x="499609" y="3394376"/>
            <a:ext cx="11124291" cy="988171"/>
            <a:chOff x="427652" y="3485622"/>
            <a:chExt cx="11336695" cy="988171"/>
          </a:xfrm>
        </p:grpSpPr>
        <p:sp>
          <p:nvSpPr>
            <p:cNvPr id="8" name="Rettangolo con angoli arrotondati 7">
              <a:extLst>
                <a:ext uri="{FF2B5EF4-FFF2-40B4-BE49-F238E27FC236}">
                  <a16:creationId xmlns:a16="http://schemas.microsoft.com/office/drawing/2014/main" id="{04472750-9BCB-E917-F24A-0E4F32C4044F}"/>
                </a:ext>
              </a:extLst>
            </p:cNvPr>
            <p:cNvSpPr/>
            <p:nvPr/>
          </p:nvSpPr>
          <p:spPr>
            <a:xfrm>
              <a:off x="427652" y="3490785"/>
              <a:ext cx="11336695" cy="97784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29D8F926-1F16-6A1F-DDC4-9BB6742800BD}"/>
                </a:ext>
              </a:extLst>
            </p:cNvPr>
            <p:cNvSpPr txBox="1"/>
            <p:nvPr/>
          </p:nvSpPr>
          <p:spPr>
            <a:xfrm>
              <a:off x="427652" y="3770829"/>
              <a:ext cx="240798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latin typeface="Poppins" panose="00000500000000000000" pitchFamily="2" charset="0"/>
                  <a:cs typeface="Poppins" panose="00000500000000000000" pitchFamily="2" charset="0"/>
                </a:rPr>
                <a:t>Obiettivi</a:t>
              </a: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99A7D53D-E12F-D160-DE41-8944CD33FA4A}"/>
                </a:ext>
              </a:extLst>
            </p:cNvPr>
            <p:cNvSpPr/>
            <p:nvPr/>
          </p:nvSpPr>
          <p:spPr>
            <a:xfrm>
              <a:off x="2835638" y="3485622"/>
              <a:ext cx="3873792" cy="9881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Adempienza alla normativa in vigore (Quick fix) </a:t>
              </a:r>
            </a:p>
            <a:p>
              <a:pPr algn="ctr"/>
              <a:endParaRPr lang="it-IT" sz="1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B5006DFC-8802-2892-8433-7CA86B2488AE}"/>
                </a:ext>
              </a:extLst>
            </p:cNvPr>
            <p:cNvSpPr/>
            <p:nvPr/>
          </p:nvSpPr>
          <p:spPr>
            <a:xfrm>
              <a:off x="7368618" y="3490782"/>
              <a:ext cx="3873792" cy="98300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Variazione di costo dell’invio cartaceo da 0,85€ a 0,94€ per le Carte di Credito Consumer e Aziendali e dipendenti</a:t>
              </a:r>
            </a:p>
            <a:p>
              <a:pPr algn="ctr"/>
              <a:endParaRPr lang="it-IT" sz="1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id="{50DF383B-5876-F455-74A4-FAC64723FA8B}"/>
              </a:ext>
            </a:extLst>
          </p:cNvPr>
          <p:cNvGrpSpPr/>
          <p:nvPr/>
        </p:nvGrpSpPr>
        <p:grpSpPr>
          <a:xfrm>
            <a:off x="499610" y="4700198"/>
            <a:ext cx="11124291" cy="993699"/>
            <a:chOff x="427652" y="5149230"/>
            <a:chExt cx="11336695" cy="993699"/>
          </a:xfrm>
        </p:grpSpPr>
        <p:sp>
          <p:nvSpPr>
            <p:cNvPr id="9" name="Rettangolo con angoli arrotondati 8">
              <a:extLst>
                <a:ext uri="{FF2B5EF4-FFF2-40B4-BE49-F238E27FC236}">
                  <a16:creationId xmlns:a16="http://schemas.microsoft.com/office/drawing/2014/main" id="{5AD208F4-3D32-1075-75A0-8F4313373E2C}"/>
                </a:ext>
              </a:extLst>
            </p:cNvPr>
            <p:cNvSpPr/>
            <p:nvPr/>
          </p:nvSpPr>
          <p:spPr>
            <a:xfrm>
              <a:off x="427653" y="5165087"/>
              <a:ext cx="11336694" cy="97784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D054FF12-E778-3FED-27B4-671177A552D2}"/>
                </a:ext>
              </a:extLst>
            </p:cNvPr>
            <p:cNvSpPr txBox="1"/>
            <p:nvPr/>
          </p:nvSpPr>
          <p:spPr>
            <a:xfrm>
              <a:off x="427652" y="5386571"/>
              <a:ext cx="24079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latin typeface="Poppins" panose="00000500000000000000" pitchFamily="2" charset="0"/>
                  <a:cs typeface="Poppins" panose="00000500000000000000" pitchFamily="2" charset="0"/>
                </a:rPr>
                <a:t>Benefici Stimati</a:t>
              </a:r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3485DAFA-D224-E489-F24D-01D931090151}"/>
                </a:ext>
              </a:extLst>
            </p:cNvPr>
            <p:cNvSpPr/>
            <p:nvPr/>
          </p:nvSpPr>
          <p:spPr>
            <a:xfrm>
              <a:off x="2835637" y="5154758"/>
              <a:ext cx="3873793" cy="988171"/>
            </a:xfrm>
            <a:prstGeom prst="rect">
              <a:avLst/>
            </a:prstGeom>
            <a:solidFill>
              <a:srgbClr val="DEEBF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800" b="1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150 – 200 k€</a:t>
              </a: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904D602A-319E-F8FE-BE91-EF10E24F58FA}"/>
                </a:ext>
              </a:extLst>
            </p:cNvPr>
            <p:cNvSpPr/>
            <p:nvPr/>
          </p:nvSpPr>
          <p:spPr>
            <a:xfrm>
              <a:off x="7368617" y="5149230"/>
              <a:ext cx="3873792" cy="993698"/>
            </a:xfrm>
            <a:prstGeom prst="rect">
              <a:avLst/>
            </a:prstGeom>
            <a:solidFill>
              <a:srgbClr val="DEEBF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800" b="1" dirty="0">
                  <a:solidFill>
                    <a:schemeClr val="tx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620 – 700 k€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0261AF3-ACFF-ADB1-C16F-929E00D63169}"/>
              </a:ext>
            </a:extLst>
          </p:cNvPr>
          <p:cNvSpPr txBox="1"/>
          <p:nvPr/>
        </p:nvSpPr>
        <p:spPr>
          <a:xfrm>
            <a:off x="2844535" y="1328026"/>
            <a:ext cx="3801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Poppins" panose="00000500000000000000" pitchFamily="2" charset="0"/>
                <a:cs typeface="Poppins" panose="00000500000000000000" pitchFamily="2" charset="0"/>
              </a:rPr>
              <a:t>QUICK FIX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3ED3BBD-C60F-432D-1463-8C99289735B4}"/>
              </a:ext>
            </a:extLst>
          </p:cNvPr>
          <p:cNvSpPr txBox="1"/>
          <p:nvPr/>
        </p:nvSpPr>
        <p:spPr>
          <a:xfrm>
            <a:off x="7243186" y="1320477"/>
            <a:ext cx="3868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it-IT" sz="3200" dirty="0">
                <a:solidFill>
                  <a:schemeClr val="tx1"/>
                </a:solidFill>
              </a:rPr>
              <a:t>CARTE di CREDITO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104994E6-1C9F-9484-D4B1-6C6FA5AAEC7E}"/>
              </a:ext>
            </a:extLst>
          </p:cNvPr>
          <p:cNvGrpSpPr/>
          <p:nvPr/>
        </p:nvGrpSpPr>
        <p:grpSpPr>
          <a:xfrm>
            <a:off x="499607" y="2077466"/>
            <a:ext cx="11124292" cy="998771"/>
            <a:chOff x="427651" y="2113604"/>
            <a:chExt cx="11336695" cy="1003936"/>
          </a:xfrm>
        </p:grpSpPr>
        <p:sp>
          <p:nvSpPr>
            <p:cNvPr id="21" name="Rettangolo con angoli arrotondati 20">
              <a:extLst>
                <a:ext uri="{FF2B5EF4-FFF2-40B4-BE49-F238E27FC236}">
                  <a16:creationId xmlns:a16="http://schemas.microsoft.com/office/drawing/2014/main" id="{16AA4385-1D45-4D2D-FCA7-B367C7821198}"/>
                </a:ext>
              </a:extLst>
            </p:cNvPr>
            <p:cNvSpPr/>
            <p:nvPr/>
          </p:nvSpPr>
          <p:spPr>
            <a:xfrm>
              <a:off x="427651" y="2118769"/>
              <a:ext cx="11336695" cy="97784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1D4E7E9D-7282-0293-1554-F3A04BEE959F}"/>
                </a:ext>
              </a:extLst>
            </p:cNvPr>
            <p:cNvSpPr txBox="1"/>
            <p:nvPr/>
          </p:nvSpPr>
          <p:spPr>
            <a:xfrm>
              <a:off x="427651" y="2399403"/>
              <a:ext cx="240798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latin typeface="Poppins" panose="00000500000000000000" pitchFamily="2" charset="0"/>
                  <a:cs typeface="Poppins" panose="00000500000000000000" pitchFamily="2" charset="0"/>
                </a:rPr>
                <a:t>Descrizione</a:t>
              </a:r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10212B7A-1475-A671-6CFE-6E40B9C2E6BC}"/>
                </a:ext>
              </a:extLst>
            </p:cNvPr>
            <p:cNvSpPr/>
            <p:nvPr/>
          </p:nvSpPr>
          <p:spPr>
            <a:xfrm>
              <a:off x="2835635" y="2113604"/>
              <a:ext cx="3873793" cy="1003936"/>
            </a:xfrm>
            <a:prstGeom prst="rect">
              <a:avLst/>
            </a:prstGeom>
            <a:solidFill>
              <a:srgbClr val="DEEBF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Manovra unilaterale incentrata sull’area </a:t>
              </a:r>
              <a:r>
                <a:rPr lang="it-IT" sz="1600" b="1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TUF </a:t>
              </a:r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(i.e. Deposito Titoli e Gestione Portafogli)</a:t>
              </a:r>
              <a:endParaRPr lang="it-IT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338F8FDE-B84E-EDAC-9705-B16831704C27}"/>
                </a:ext>
              </a:extLst>
            </p:cNvPr>
            <p:cNvSpPr/>
            <p:nvPr/>
          </p:nvSpPr>
          <p:spPr>
            <a:xfrm>
              <a:off x="7368617" y="2113604"/>
              <a:ext cx="3873791" cy="998890"/>
            </a:xfrm>
            <a:prstGeom prst="rect">
              <a:avLst/>
            </a:prstGeom>
            <a:solidFill>
              <a:srgbClr val="DEEBF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Manovra unilaterale incentrata sulle </a:t>
              </a:r>
              <a:r>
                <a:rPr lang="it-IT" sz="1600" b="1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Carte di Credito </a:t>
              </a:r>
              <a:endParaRPr lang="it-IT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00E1528B-E8D7-77A7-2819-752B56686976}"/>
              </a:ext>
            </a:extLst>
          </p:cNvPr>
          <p:cNvGrpSpPr/>
          <p:nvPr/>
        </p:nvGrpSpPr>
        <p:grpSpPr>
          <a:xfrm>
            <a:off x="499608" y="3378232"/>
            <a:ext cx="11124291" cy="1015006"/>
            <a:chOff x="427652" y="3474643"/>
            <a:chExt cx="11336695" cy="1015006"/>
          </a:xfrm>
        </p:grpSpPr>
        <p:sp>
          <p:nvSpPr>
            <p:cNvPr id="29" name="Rettangolo con angoli arrotondati 28">
              <a:extLst>
                <a:ext uri="{FF2B5EF4-FFF2-40B4-BE49-F238E27FC236}">
                  <a16:creationId xmlns:a16="http://schemas.microsoft.com/office/drawing/2014/main" id="{35393BBD-A9AF-F442-0CBA-AF0C91641E8D}"/>
                </a:ext>
              </a:extLst>
            </p:cNvPr>
            <p:cNvSpPr/>
            <p:nvPr/>
          </p:nvSpPr>
          <p:spPr>
            <a:xfrm>
              <a:off x="427652" y="3490785"/>
              <a:ext cx="11336695" cy="97784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DEE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151C084E-D196-E2FB-61B1-4ABF16D4B694}"/>
                </a:ext>
              </a:extLst>
            </p:cNvPr>
            <p:cNvSpPr txBox="1"/>
            <p:nvPr/>
          </p:nvSpPr>
          <p:spPr>
            <a:xfrm>
              <a:off x="427652" y="3770829"/>
              <a:ext cx="240798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i="1" dirty="0">
                  <a:latin typeface="Poppins" panose="00000500000000000000" pitchFamily="2" charset="0"/>
                  <a:cs typeface="Poppins" panose="00000500000000000000" pitchFamily="2" charset="0"/>
                </a:rPr>
                <a:t>Obiettivi</a:t>
              </a:r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5DD0D989-3520-EB5C-C813-E22FEF8E96AE}"/>
                </a:ext>
              </a:extLst>
            </p:cNvPr>
            <p:cNvSpPr/>
            <p:nvPr/>
          </p:nvSpPr>
          <p:spPr>
            <a:xfrm>
              <a:off x="2835638" y="3485622"/>
              <a:ext cx="3873792" cy="1004027"/>
            </a:xfrm>
            <a:prstGeom prst="rect">
              <a:avLst/>
            </a:prstGeom>
            <a:solidFill>
              <a:srgbClr val="DEEBF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Adempienza alla normativa in vigore (Quick fix) </a:t>
              </a:r>
            </a:p>
            <a:p>
              <a:pPr algn="ctr"/>
              <a:endParaRPr lang="it-IT" sz="1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EDDB34C3-5ED7-D132-131C-C91DBD32C467}"/>
                </a:ext>
              </a:extLst>
            </p:cNvPr>
            <p:cNvSpPr/>
            <p:nvPr/>
          </p:nvSpPr>
          <p:spPr>
            <a:xfrm>
              <a:off x="7368618" y="3474643"/>
              <a:ext cx="3873792" cy="1015005"/>
            </a:xfrm>
            <a:prstGeom prst="rect">
              <a:avLst/>
            </a:prstGeom>
            <a:solidFill>
              <a:srgbClr val="DEEBF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algn="ctr"/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Variazione di costo dell’invio cartaceo da 0,85€ a 0,94€ per le Carte di Credito Consumer, </a:t>
              </a:r>
              <a:r>
                <a:rPr lang="it-IT" sz="160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</a:t>
              </a:r>
              <a:r>
                <a:rPr lang="it-IT" sz="1600" b="0" i="0" u="none" strike="noStrike" baseline="0" dirty="0">
                  <a:solidFill>
                    <a:srgbClr val="000000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ziendali e dipendenti</a:t>
              </a:r>
            </a:p>
            <a:p>
              <a:pPr algn="ctr"/>
              <a:endParaRPr lang="it-IT" sz="1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6133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B4C82-A88B-59CE-ED5E-335ED9042FC8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MODELLO di GOVERNANCE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Responsabilità del </a:t>
            </a:r>
            <a:r>
              <a:rPr kumimoji="0" lang="it-IT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PMO</a:t>
            </a: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IT</a:t>
            </a:r>
          </a:p>
        </p:txBody>
      </p:sp>
      <p:grpSp>
        <p:nvGrpSpPr>
          <p:cNvPr id="3" name="Group 56">
            <a:extLst>
              <a:ext uri="{FF2B5EF4-FFF2-40B4-BE49-F238E27FC236}">
                <a16:creationId xmlns:a16="http://schemas.microsoft.com/office/drawing/2014/main" id="{3413E5F9-2686-7F3A-C4AB-6E750A9F14F3}"/>
              </a:ext>
            </a:extLst>
          </p:cNvPr>
          <p:cNvGrpSpPr/>
          <p:nvPr/>
        </p:nvGrpSpPr>
        <p:grpSpPr>
          <a:xfrm>
            <a:off x="407988" y="1083226"/>
            <a:ext cx="11309842" cy="1895391"/>
            <a:chOff x="1691265" y="1351392"/>
            <a:chExt cx="10797145" cy="1895391"/>
          </a:xfrm>
        </p:grpSpPr>
        <p:sp>
          <p:nvSpPr>
            <p:cNvPr id="4" name="TextBox 22">
              <a:extLst>
                <a:ext uri="{FF2B5EF4-FFF2-40B4-BE49-F238E27FC236}">
                  <a16:creationId xmlns:a16="http://schemas.microsoft.com/office/drawing/2014/main" id="{F220C991-0286-00D6-B9CF-CA6F99827E66}"/>
                </a:ext>
              </a:extLst>
            </p:cNvPr>
            <p:cNvSpPr txBox="1"/>
            <p:nvPr/>
          </p:nvSpPr>
          <p:spPr>
            <a:xfrm>
              <a:off x="2211212" y="1351392"/>
              <a:ext cx="9798300" cy="1895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Il </a:t>
              </a:r>
              <a:r>
                <a:rPr lang="it-IT" sz="2000" b="1" dirty="0" err="1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PMO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IT </a:t>
              </a: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ha la 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responsabilità</a:t>
              </a: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 del raggiungimento degli 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obiettivi</a:t>
              </a:r>
              <a:r>
                <a:rPr lang="it-IT" sz="2000" b="0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progettuali</a:t>
              </a:r>
              <a:r>
                <a:rPr lang="it-IT" sz="2000" b="0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e del 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governo</a:t>
              </a: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 dell’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iniziativa</a:t>
              </a: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 attraverso l’attuazione della 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metodologia</a:t>
              </a:r>
              <a:r>
                <a:rPr lang="it-IT" sz="2000" b="0" dirty="0">
                  <a:latin typeface="Poppins" panose="00000500000000000000" pitchFamily="2" charset="0"/>
                  <a:cs typeface="Poppins" panose="00000500000000000000" pitchFamily="2" charset="0"/>
                </a:rPr>
                <a:t> delineata dal Regolamento di Gruppo del processo di </a:t>
              </a:r>
              <a:r>
                <a:rPr lang="it-IT" sz="2000" b="1" dirty="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Project Management IT</a:t>
              </a:r>
            </a:p>
          </p:txBody>
        </p:sp>
        <p:pic>
          <p:nvPicPr>
            <p:cNvPr id="5" name="Picture 58">
              <a:extLst>
                <a:ext uri="{FF2B5EF4-FFF2-40B4-BE49-F238E27FC236}">
                  <a16:creationId xmlns:a16="http://schemas.microsoft.com/office/drawing/2014/main" id="{3E1CC6E6-4874-3A4B-ED86-67BA4917A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rgbClr val="00206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1265" y="1351392"/>
              <a:ext cx="519947" cy="51994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6" name="Picture 59">
              <a:extLst>
                <a:ext uri="{FF2B5EF4-FFF2-40B4-BE49-F238E27FC236}">
                  <a16:creationId xmlns:a16="http://schemas.microsoft.com/office/drawing/2014/main" id="{4B4B11FD-2E8E-D5EF-CC0D-790A5C167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rgbClr val="00206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68463" y="2252332"/>
              <a:ext cx="519947" cy="51994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sp>
        <p:nvSpPr>
          <p:cNvPr id="7" name="Rectangle 61">
            <a:extLst>
              <a:ext uri="{FF2B5EF4-FFF2-40B4-BE49-F238E27FC236}">
                <a16:creationId xmlns:a16="http://schemas.microsoft.com/office/drawing/2014/main" id="{2040A7E5-7295-D6B4-696F-EC013B429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2679699"/>
            <a:ext cx="5516506" cy="3868057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808964AA-1AF5-7C75-547F-554E2DD6A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1324" y="2679700"/>
            <a:ext cx="5516506" cy="3868056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65">
            <a:extLst>
              <a:ext uri="{FF2B5EF4-FFF2-40B4-BE49-F238E27FC236}">
                <a16:creationId xmlns:a16="http://schemas.microsoft.com/office/drawing/2014/main" id="{3F252F3A-7CF9-765F-157C-0BABB558EB1A}"/>
              </a:ext>
            </a:extLst>
          </p:cNvPr>
          <p:cNvSpPr txBox="1"/>
          <p:nvPr/>
        </p:nvSpPr>
        <p:spPr>
          <a:xfrm>
            <a:off x="6377996" y="3157673"/>
            <a:ext cx="5163162" cy="2763143"/>
          </a:xfrm>
          <a:prstGeom prst="rect">
            <a:avLst/>
          </a:prstGeom>
          <a:noFill/>
        </p:spPr>
        <p:txBody>
          <a:bodyPr wrap="square" lIns="0" tIns="0" rIns="0" bIns="45720" rtlCol="0">
            <a:no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b="1" dirty="0">
                <a:latin typeface="Poppins" panose="00000500000000000000" pitchFamily="2" charset="0"/>
                <a:cs typeface="Poppins" panose="00000500000000000000" pitchFamily="2" charset="0"/>
              </a:rPr>
              <a:t>Il </a:t>
            </a:r>
            <a:r>
              <a:rPr lang="it-IT" sz="1200" b="1" dirty="0" err="1">
                <a:latin typeface="Poppins" panose="00000500000000000000" pitchFamily="2" charset="0"/>
                <a:cs typeface="Poppins" panose="00000500000000000000" pitchFamily="2" charset="0"/>
              </a:rPr>
              <a:t>PMO</a:t>
            </a:r>
            <a:r>
              <a:rPr lang="it-IT" sz="1200" b="1" dirty="0">
                <a:latin typeface="Poppins" panose="00000500000000000000" pitchFamily="2" charset="0"/>
                <a:cs typeface="Poppins" panose="00000500000000000000" pitchFamily="2" charset="0"/>
              </a:rPr>
              <a:t> IT È RESPONSABILE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della pianificazione </a:t>
            </a:r>
            <a:r>
              <a:rPr lang="it-IT" sz="1200" b="1" dirty="0">
                <a:latin typeface="Poppins" panose="00000500000000000000" pitchFamily="2" charset="0"/>
                <a:cs typeface="Poppins" panose="00000500000000000000" pitchFamily="2" charset="0"/>
              </a:rPr>
              <a:t>OPERATIVA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, rilevazione, indirizzamento e monitoraggio delle </a:t>
            </a:r>
            <a:r>
              <a:rPr lang="it-IT" sz="1200" dirty="0" err="1">
                <a:latin typeface="Poppins" panose="00000500000000000000" pitchFamily="2" charset="0"/>
                <a:cs typeface="Poppins" panose="00000500000000000000" pitchFamily="2" charset="0"/>
              </a:rPr>
              <a:t>issue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In particolare: 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Avvia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l’iniziativa 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Organizza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e conduce il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Kick Off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e i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SAL IT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Assicura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la corretta predisposizione dei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deliverable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Monitora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le attività, le </a:t>
            </a:r>
            <a:r>
              <a:rPr lang="it-IT" sz="1200" dirty="0" err="1">
                <a:latin typeface="Poppins" panose="00000500000000000000" pitchFamily="2" charset="0"/>
                <a:cs typeface="Poppins" panose="00000500000000000000" pitchFamily="2" charset="0"/>
              </a:rPr>
              <a:t>issue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e i rischi progettuali 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Analizza i </a:t>
            </a:r>
            <a:r>
              <a:rPr lang="it-IT" sz="1200" b="1" dirty="0" err="1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KPI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dell’iniziativa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Predispone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e fornisce i contribuiti per il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CIO Executive Meeting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alla IT Governance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Attiva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il processo di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escalation</a:t>
            </a:r>
          </a:p>
          <a:p>
            <a:pPr marL="409575" marR="0" lvl="0" indent="-228600" algn="just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munica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al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PMO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le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date limite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per la ricezione dei 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BR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e per l’esecuzione degli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UAT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e le </a:t>
            </a:r>
            <a:r>
              <a:rPr kumimoji="0" lang="it-IT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issue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da indirizzare su altre struttura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banca informandolo inoltre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delle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issue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rilevanti IT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Garantisce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la messa a disposizione di tutta la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documentazione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della iniziativa secondo le modalità di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archiviazione</a:t>
            </a:r>
          </a:p>
          <a:p>
            <a:pPr marL="0" lvl="2" algn="just">
              <a:spcBef>
                <a:spcPts val="100"/>
              </a:spcBef>
              <a:spcAft>
                <a:spcPts val="100"/>
              </a:spcAft>
            </a:pPr>
            <a:endParaRPr lang="it-IT" sz="1200" dirty="0">
              <a:solidFill>
                <a:srgbClr val="02001E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658C5571-F949-9910-4B1C-B7DD8D80872D}"/>
              </a:ext>
            </a:extLst>
          </p:cNvPr>
          <p:cNvSpPr txBox="1"/>
          <p:nvPr/>
        </p:nvSpPr>
        <p:spPr>
          <a:xfrm>
            <a:off x="584660" y="3157673"/>
            <a:ext cx="5163162" cy="2763143"/>
          </a:xfrm>
          <a:prstGeom prst="rect">
            <a:avLst/>
          </a:prstGeom>
          <a:noFill/>
        </p:spPr>
        <p:txBody>
          <a:bodyPr wrap="square" lIns="0" tIns="0" rIns="0" bIns="45720" rtlCol="0">
            <a:no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b="1" dirty="0">
                <a:latin typeface="Poppins" panose="00000500000000000000" pitchFamily="2" charset="0"/>
                <a:cs typeface="Poppins" panose="00000500000000000000" pitchFamily="2" charset="0"/>
              </a:rPr>
              <a:t>Il </a:t>
            </a:r>
            <a:r>
              <a:rPr lang="it-IT" sz="1200" b="1" dirty="0" err="1">
                <a:latin typeface="Poppins" panose="00000500000000000000" pitchFamily="2" charset="0"/>
                <a:cs typeface="Poppins" panose="00000500000000000000" pitchFamily="2" charset="0"/>
              </a:rPr>
              <a:t>PMO</a:t>
            </a:r>
            <a:r>
              <a:rPr lang="it-IT" sz="1200" b="1" dirty="0">
                <a:latin typeface="Poppins" panose="00000500000000000000" pitchFamily="2" charset="0"/>
                <a:cs typeface="Poppins" panose="00000500000000000000" pitchFamily="2" charset="0"/>
              </a:rPr>
              <a:t> IT È RESPONSABILE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della gestione </a:t>
            </a:r>
            <a:r>
              <a:rPr lang="it-IT" sz="1200" b="1" dirty="0">
                <a:latin typeface="Poppins" panose="00000500000000000000" pitchFamily="2" charset="0"/>
                <a:cs typeface="Poppins" panose="00000500000000000000" pitchFamily="2" charset="0"/>
              </a:rPr>
              <a:t>AMMINISTRATIVA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della iniziativa verso le strutture di riferimento del gruppo bancario.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2001E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</a:t>
            </a:r>
            <a:r>
              <a:rPr lang="it-IT" sz="12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 particolare: 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Imputa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gli impatti in termini di </a:t>
            </a:r>
            <a:r>
              <a:rPr lang="it-IT" sz="1200" b="1" dirty="0" err="1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effort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interno e budget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per tutti i </a:t>
            </a:r>
            <a:r>
              <a:rPr lang="it-IT" sz="1200" dirty="0" err="1">
                <a:latin typeface="Poppins" panose="00000500000000000000" pitchFamily="2" charset="0"/>
                <a:cs typeface="Poppins" panose="00000500000000000000" pitchFamily="2" charset="0"/>
              </a:rPr>
              <a:t>GdL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IT impattati, indicando la pianificazione degli interventi per la realizzazione della richiesta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Inserisce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le attività per la definizione del </a:t>
            </a:r>
            <a:r>
              <a:rPr lang="it-IT" sz="1200" b="1" dirty="0" err="1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Gantt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di progetto, identifica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le </a:t>
            </a: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risorse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nominali e le assegna ai task, ai fini della consuntivazione e dell’avanzamento progettuale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Monitora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l’intero progetto e le singole attività (eventuali ripianificazioni delle date; valutare e aggiornare le % di completamento; eventuali </a:t>
            </a:r>
            <a:r>
              <a:rPr lang="it-IT" sz="1200" dirty="0" err="1">
                <a:latin typeface="Poppins" panose="00000500000000000000" pitchFamily="2" charset="0"/>
                <a:cs typeface="Poppins" panose="00000500000000000000" pitchFamily="2" charset="0"/>
              </a:rPr>
              <a:t>change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it-IT" sz="1200" dirty="0" err="1">
                <a:latin typeface="Poppins" panose="00000500000000000000" pitchFamily="2" charset="0"/>
                <a:cs typeface="Poppins" panose="00000500000000000000" pitchFamily="2" charset="0"/>
              </a:rPr>
              <a:t>request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) per assicurare la realizzazione di quanto pianificato</a:t>
            </a:r>
          </a:p>
          <a:p>
            <a:pPr marL="409575" indent="-228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it-IT" sz="1200" b="1" dirty="0">
                <a:solidFill>
                  <a:schemeClr val="accent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Conferma la chiusura </a:t>
            </a:r>
            <a:r>
              <a:rPr lang="it-IT" sz="1200" dirty="0">
                <a:latin typeface="Poppins" panose="00000500000000000000" pitchFamily="2" charset="0"/>
                <a:cs typeface="Poppins" panose="00000500000000000000" pitchFamily="2" charset="0"/>
              </a:rPr>
              <a:t>del progetto</a:t>
            </a:r>
          </a:p>
        </p:txBody>
      </p:sp>
      <p:sp>
        <p:nvSpPr>
          <p:cNvPr id="11" name="Shape 985">
            <a:extLst>
              <a:ext uri="{FF2B5EF4-FFF2-40B4-BE49-F238E27FC236}">
                <a16:creationId xmlns:a16="http://schemas.microsoft.com/office/drawing/2014/main" id="{8E00B99A-FFFE-859F-F5F8-6337C5ECC8B6}"/>
              </a:ext>
            </a:extLst>
          </p:cNvPr>
          <p:cNvSpPr/>
          <p:nvPr/>
        </p:nvSpPr>
        <p:spPr>
          <a:xfrm>
            <a:off x="6321510" y="2730646"/>
            <a:ext cx="245340" cy="303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4167" y="112727"/>
                </a:moveTo>
                <a:lnTo>
                  <a:pt x="120000" y="112727"/>
                </a:lnTo>
                <a:lnTo>
                  <a:pt x="120000" y="119999"/>
                </a:lnTo>
                <a:lnTo>
                  <a:pt x="33555" y="119999"/>
                </a:lnTo>
                <a:lnTo>
                  <a:pt x="54167" y="112727"/>
                </a:lnTo>
                <a:lnTo>
                  <a:pt x="54167" y="112727"/>
                </a:lnTo>
                <a:close/>
                <a:moveTo>
                  <a:pt x="91557" y="38961"/>
                </a:moveTo>
                <a:lnTo>
                  <a:pt x="94274" y="35844"/>
                </a:lnTo>
                <a:lnTo>
                  <a:pt x="94274" y="35844"/>
                </a:lnTo>
                <a:lnTo>
                  <a:pt x="94274" y="35844"/>
                </a:lnTo>
                <a:lnTo>
                  <a:pt x="95392" y="32727"/>
                </a:lnTo>
                <a:lnTo>
                  <a:pt x="95392" y="29480"/>
                </a:lnTo>
                <a:lnTo>
                  <a:pt x="95392" y="29480"/>
                </a:lnTo>
                <a:lnTo>
                  <a:pt x="94274" y="26363"/>
                </a:lnTo>
                <a:lnTo>
                  <a:pt x="89001" y="24285"/>
                </a:lnTo>
                <a:lnTo>
                  <a:pt x="61837" y="9480"/>
                </a:lnTo>
                <a:lnTo>
                  <a:pt x="61837" y="9480"/>
                </a:lnTo>
                <a:lnTo>
                  <a:pt x="58002" y="8571"/>
                </a:lnTo>
                <a:lnTo>
                  <a:pt x="54167" y="8571"/>
                </a:lnTo>
                <a:lnTo>
                  <a:pt x="54167" y="8571"/>
                </a:lnTo>
                <a:lnTo>
                  <a:pt x="54167" y="8571"/>
                </a:lnTo>
                <a:lnTo>
                  <a:pt x="50332" y="9480"/>
                </a:lnTo>
                <a:lnTo>
                  <a:pt x="47616" y="12727"/>
                </a:lnTo>
                <a:lnTo>
                  <a:pt x="47616" y="12727"/>
                </a:lnTo>
                <a:lnTo>
                  <a:pt x="43941" y="17922"/>
                </a:lnTo>
                <a:lnTo>
                  <a:pt x="43941" y="17922"/>
                </a:lnTo>
                <a:lnTo>
                  <a:pt x="55446" y="23246"/>
                </a:lnTo>
                <a:lnTo>
                  <a:pt x="77496" y="33766"/>
                </a:lnTo>
                <a:lnTo>
                  <a:pt x="89001" y="38961"/>
                </a:lnTo>
                <a:lnTo>
                  <a:pt x="91557" y="38961"/>
                </a:lnTo>
                <a:lnTo>
                  <a:pt x="91557" y="38961"/>
                </a:lnTo>
                <a:close/>
                <a:moveTo>
                  <a:pt x="103222" y="36883"/>
                </a:moveTo>
                <a:lnTo>
                  <a:pt x="103222" y="36883"/>
                </a:lnTo>
                <a:lnTo>
                  <a:pt x="99387" y="44285"/>
                </a:lnTo>
                <a:lnTo>
                  <a:pt x="97949" y="47402"/>
                </a:lnTo>
                <a:lnTo>
                  <a:pt x="95392" y="48571"/>
                </a:lnTo>
                <a:lnTo>
                  <a:pt x="95392" y="48571"/>
                </a:lnTo>
                <a:lnTo>
                  <a:pt x="95392" y="48571"/>
                </a:lnTo>
                <a:lnTo>
                  <a:pt x="63275" y="92727"/>
                </a:lnTo>
                <a:lnTo>
                  <a:pt x="63275" y="94805"/>
                </a:lnTo>
                <a:lnTo>
                  <a:pt x="61837" y="95974"/>
                </a:lnTo>
                <a:lnTo>
                  <a:pt x="61837" y="95974"/>
                </a:lnTo>
                <a:lnTo>
                  <a:pt x="51451" y="97922"/>
                </a:lnTo>
                <a:lnTo>
                  <a:pt x="45059" y="95974"/>
                </a:lnTo>
                <a:lnTo>
                  <a:pt x="45059" y="95974"/>
                </a:lnTo>
                <a:lnTo>
                  <a:pt x="41225" y="92727"/>
                </a:lnTo>
                <a:lnTo>
                  <a:pt x="39946" y="89610"/>
                </a:lnTo>
                <a:lnTo>
                  <a:pt x="39946" y="89610"/>
                </a:lnTo>
                <a:lnTo>
                  <a:pt x="33555" y="89610"/>
                </a:lnTo>
                <a:lnTo>
                  <a:pt x="27163" y="87402"/>
                </a:lnTo>
                <a:lnTo>
                  <a:pt x="27163" y="87402"/>
                </a:lnTo>
                <a:lnTo>
                  <a:pt x="21890" y="83246"/>
                </a:lnTo>
                <a:lnTo>
                  <a:pt x="15339" y="78051"/>
                </a:lnTo>
                <a:lnTo>
                  <a:pt x="15339" y="78051"/>
                </a:lnTo>
                <a:lnTo>
                  <a:pt x="11504" y="78051"/>
                </a:lnTo>
                <a:lnTo>
                  <a:pt x="7669" y="78051"/>
                </a:lnTo>
                <a:lnTo>
                  <a:pt x="7669" y="78051"/>
                </a:lnTo>
                <a:lnTo>
                  <a:pt x="3675" y="76883"/>
                </a:lnTo>
                <a:lnTo>
                  <a:pt x="1118" y="73766"/>
                </a:lnTo>
                <a:lnTo>
                  <a:pt x="0" y="65324"/>
                </a:lnTo>
                <a:lnTo>
                  <a:pt x="0" y="65324"/>
                </a:lnTo>
                <a:lnTo>
                  <a:pt x="0" y="63246"/>
                </a:lnTo>
                <a:lnTo>
                  <a:pt x="32117" y="19090"/>
                </a:lnTo>
                <a:lnTo>
                  <a:pt x="32117" y="19090"/>
                </a:lnTo>
                <a:lnTo>
                  <a:pt x="32117" y="17922"/>
                </a:lnTo>
                <a:lnTo>
                  <a:pt x="33555" y="14805"/>
                </a:lnTo>
                <a:lnTo>
                  <a:pt x="33555" y="14805"/>
                </a:lnTo>
                <a:lnTo>
                  <a:pt x="39946" y="6363"/>
                </a:lnTo>
                <a:lnTo>
                  <a:pt x="39946" y="6363"/>
                </a:lnTo>
                <a:lnTo>
                  <a:pt x="39946" y="6363"/>
                </a:lnTo>
                <a:lnTo>
                  <a:pt x="43941" y="3246"/>
                </a:lnTo>
                <a:lnTo>
                  <a:pt x="50332" y="1168"/>
                </a:lnTo>
                <a:lnTo>
                  <a:pt x="50332" y="1168"/>
                </a:lnTo>
                <a:lnTo>
                  <a:pt x="50332" y="1168"/>
                </a:lnTo>
                <a:lnTo>
                  <a:pt x="55446" y="0"/>
                </a:lnTo>
                <a:lnTo>
                  <a:pt x="61837" y="1168"/>
                </a:lnTo>
                <a:lnTo>
                  <a:pt x="97949" y="19090"/>
                </a:lnTo>
                <a:lnTo>
                  <a:pt x="97949" y="19090"/>
                </a:lnTo>
                <a:lnTo>
                  <a:pt x="103222" y="23246"/>
                </a:lnTo>
                <a:lnTo>
                  <a:pt x="105778" y="27402"/>
                </a:lnTo>
                <a:lnTo>
                  <a:pt x="105778" y="27402"/>
                </a:lnTo>
                <a:lnTo>
                  <a:pt x="105778" y="32727"/>
                </a:lnTo>
                <a:lnTo>
                  <a:pt x="103222" y="36883"/>
                </a:lnTo>
                <a:lnTo>
                  <a:pt x="103222" y="36883"/>
                </a:lnTo>
                <a:close/>
                <a:moveTo>
                  <a:pt x="0" y="86363"/>
                </a:moveTo>
                <a:lnTo>
                  <a:pt x="1118" y="112727"/>
                </a:lnTo>
                <a:lnTo>
                  <a:pt x="15339" y="116883"/>
                </a:lnTo>
                <a:lnTo>
                  <a:pt x="41225" y="106363"/>
                </a:lnTo>
                <a:lnTo>
                  <a:pt x="0" y="8636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Poppins" panose="00000500000000000000" pitchFamily="2" charset="0"/>
              <a:ea typeface="Arial"/>
              <a:cs typeface="Poppins" panose="00000500000000000000" pitchFamily="2" charset="0"/>
              <a:sym typeface="Arial"/>
            </a:endParaRPr>
          </a:p>
        </p:txBody>
      </p:sp>
      <p:grpSp>
        <p:nvGrpSpPr>
          <p:cNvPr id="12" name="Graphic 7" descr="Completed with solid fill">
            <a:extLst>
              <a:ext uri="{FF2B5EF4-FFF2-40B4-BE49-F238E27FC236}">
                <a16:creationId xmlns:a16="http://schemas.microsoft.com/office/drawing/2014/main" id="{AF2ED8DC-10A6-9659-1152-8969BD42B27C}"/>
              </a:ext>
            </a:extLst>
          </p:cNvPr>
          <p:cNvGrpSpPr/>
          <p:nvPr/>
        </p:nvGrpSpPr>
        <p:grpSpPr>
          <a:xfrm>
            <a:off x="435549" y="2455407"/>
            <a:ext cx="595517" cy="883971"/>
            <a:chOff x="5638800" y="2971800"/>
            <a:chExt cx="914400" cy="914400"/>
          </a:xfrm>
          <a:solidFill>
            <a:schemeClr val="accent5">
              <a:lumMod val="75000"/>
            </a:schemeClr>
          </a:solidFill>
        </p:grpSpPr>
        <p:sp>
          <p:nvSpPr>
            <p:cNvPr id="13" name="Freeform: Shape 9">
              <a:extLst>
                <a:ext uri="{FF2B5EF4-FFF2-40B4-BE49-F238E27FC236}">
                  <a16:creationId xmlns:a16="http://schemas.microsoft.com/office/drawing/2014/main" id="{0E6CFC8F-C604-E9FF-7C15-8C2F272F785C}"/>
                </a:ext>
              </a:extLst>
            </p:cNvPr>
            <p:cNvSpPr/>
            <p:nvPr/>
          </p:nvSpPr>
          <p:spPr>
            <a:xfrm>
              <a:off x="5732897" y="3218297"/>
              <a:ext cx="486613" cy="363397"/>
            </a:xfrm>
            <a:custGeom>
              <a:avLst/>
              <a:gdLst>
                <a:gd name="connsiteX0" fmla="*/ 163630 w 486613"/>
                <a:gd name="connsiteY0" fmla="*/ 363398 h 363397"/>
                <a:gd name="connsiteX1" fmla="*/ 0 w 486613"/>
                <a:gd name="connsiteY1" fmla="*/ 199768 h 363397"/>
                <a:gd name="connsiteX2" fmla="*/ 40405 w 486613"/>
                <a:gd name="connsiteY2" fmla="*/ 159353 h 363397"/>
                <a:gd name="connsiteX3" fmla="*/ 163630 w 486613"/>
                <a:gd name="connsiteY3" fmla="*/ 282569 h 363397"/>
                <a:gd name="connsiteX4" fmla="*/ 446208 w 486613"/>
                <a:gd name="connsiteY4" fmla="*/ 0 h 363397"/>
                <a:gd name="connsiteX5" fmla="*/ 486613 w 486613"/>
                <a:gd name="connsiteY5" fmla="*/ 40405 h 363397"/>
                <a:gd name="connsiteX6" fmla="*/ 163630 w 486613"/>
                <a:gd name="connsiteY6" fmla="*/ 363398 h 363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6613" h="363397">
                  <a:moveTo>
                    <a:pt x="163630" y="363398"/>
                  </a:moveTo>
                  <a:lnTo>
                    <a:pt x="0" y="199768"/>
                  </a:lnTo>
                  <a:lnTo>
                    <a:pt x="40405" y="159353"/>
                  </a:lnTo>
                  <a:lnTo>
                    <a:pt x="163630" y="282569"/>
                  </a:lnTo>
                  <a:lnTo>
                    <a:pt x="446208" y="0"/>
                  </a:lnTo>
                  <a:lnTo>
                    <a:pt x="486613" y="40405"/>
                  </a:lnTo>
                  <a:lnTo>
                    <a:pt x="163630" y="3633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4" name="Freeform: Shape 10">
              <a:extLst>
                <a:ext uri="{FF2B5EF4-FFF2-40B4-BE49-F238E27FC236}">
                  <a16:creationId xmlns:a16="http://schemas.microsoft.com/office/drawing/2014/main" id="{01F13381-0699-983C-7F28-87F4C0012438}"/>
                </a:ext>
              </a:extLst>
            </p:cNvPr>
            <p:cNvSpPr/>
            <p:nvPr/>
          </p:nvSpPr>
          <p:spPr>
            <a:xfrm>
              <a:off x="6132509" y="3419475"/>
              <a:ext cx="219075" cy="57150"/>
            </a:xfrm>
            <a:custGeom>
              <a:avLst/>
              <a:gdLst>
                <a:gd name="connsiteX0" fmla="*/ 0 w 219075"/>
                <a:gd name="connsiteY0" fmla="*/ 0 h 57150"/>
                <a:gd name="connsiteX1" fmla="*/ 219075 w 219075"/>
                <a:gd name="connsiteY1" fmla="*/ 0 h 57150"/>
                <a:gd name="connsiteX2" fmla="*/ 219075 w 219075"/>
                <a:gd name="connsiteY2" fmla="*/ 57150 h 57150"/>
                <a:gd name="connsiteX3" fmla="*/ 0 w 219075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57150">
                  <a:moveTo>
                    <a:pt x="0" y="0"/>
                  </a:moveTo>
                  <a:lnTo>
                    <a:pt x="219075" y="0"/>
                  </a:lnTo>
                  <a:lnTo>
                    <a:pt x="219075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Freeform: Shape 11">
              <a:extLst>
                <a:ext uri="{FF2B5EF4-FFF2-40B4-BE49-F238E27FC236}">
                  <a16:creationId xmlns:a16="http://schemas.microsoft.com/office/drawing/2014/main" id="{0BE548A4-9459-3219-9974-85C16CA95AE9}"/>
                </a:ext>
              </a:extLst>
            </p:cNvPr>
            <p:cNvSpPr/>
            <p:nvPr/>
          </p:nvSpPr>
          <p:spPr>
            <a:xfrm>
              <a:off x="6237284" y="3314700"/>
              <a:ext cx="219075" cy="57150"/>
            </a:xfrm>
            <a:custGeom>
              <a:avLst/>
              <a:gdLst>
                <a:gd name="connsiteX0" fmla="*/ 0 w 219075"/>
                <a:gd name="connsiteY0" fmla="*/ 0 h 57150"/>
                <a:gd name="connsiteX1" fmla="*/ 219075 w 219075"/>
                <a:gd name="connsiteY1" fmla="*/ 0 h 57150"/>
                <a:gd name="connsiteX2" fmla="*/ 219075 w 219075"/>
                <a:gd name="connsiteY2" fmla="*/ 57150 h 57150"/>
                <a:gd name="connsiteX3" fmla="*/ 0 w 219075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57150">
                  <a:moveTo>
                    <a:pt x="0" y="0"/>
                  </a:moveTo>
                  <a:lnTo>
                    <a:pt x="219075" y="0"/>
                  </a:lnTo>
                  <a:lnTo>
                    <a:pt x="219075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Freeform: Shape 12">
              <a:extLst>
                <a:ext uri="{FF2B5EF4-FFF2-40B4-BE49-F238E27FC236}">
                  <a16:creationId xmlns:a16="http://schemas.microsoft.com/office/drawing/2014/main" id="{3766C4CF-6902-6B42-5C88-7A2A17796165}"/>
                </a:ext>
              </a:extLst>
            </p:cNvPr>
            <p:cNvSpPr/>
            <p:nvPr/>
          </p:nvSpPr>
          <p:spPr>
            <a:xfrm>
              <a:off x="6027734" y="3524250"/>
              <a:ext cx="219075" cy="57150"/>
            </a:xfrm>
            <a:custGeom>
              <a:avLst/>
              <a:gdLst>
                <a:gd name="connsiteX0" fmla="*/ 0 w 219075"/>
                <a:gd name="connsiteY0" fmla="*/ 0 h 57150"/>
                <a:gd name="connsiteX1" fmla="*/ 219075 w 219075"/>
                <a:gd name="connsiteY1" fmla="*/ 0 h 57150"/>
                <a:gd name="connsiteX2" fmla="*/ 219075 w 219075"/>
                <a:gd name="connsiteY2" fmla="*/ 57150 h 57150"/>
                <a:gd name="connsiteX3" fmla="*/ 0 w 219075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57150">
                  <a:moveTo>
                    <a:pt x="0" y="0"/>
                  </a:moveTo>
                  <a:lnTo>
                    <a:pt x="219075" y="0"/>
                  </a:lnTo>
                  <a:lnTo>
                    <a:pt x="219075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359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6" name="Rectangle 1030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mmagine che contiene cielo, edificio, Area metropolitana, Palazzo&#10;&#10;Descrizione generata automaticamente">
            <a:extLst>
              <a:ext uri="{FF2B5EF4-FFF2-40B4-BE49-F238E27FC236}">
                <a16:creationId xmlns:a16="http://schemas.microsoft.com/office/drawing/2014/main" id="{D8F9D29E-16F9-527B-157A-8F3034C97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-22"/>
            <a:ext cx="12191977" cy="68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2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3C42592-4CAC-A8BD-2F8A-E4616D5DC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9" y="0"/>
            <a:ext cx="12185902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5400" b="1" dirty="0">
                <a:solidFill>
                  <a:schemeClr val="bg1"/>
                </a:solidFill>
              </a:rPr>
              <a:t>Grazie per l’attenzione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77B39E4-7DCC-6E58-7C88-98020CB92A4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4489" y="5943599"/>
            <a:ext cx="5449479" cy="5486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buNone/>
            </a:pPr>
            <a:endParaRPr lang="it-IT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1622579-D3C0-F170-6489-2554186AB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735" y="3472106"/>
            <a:ext cx="4787265" cy="338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40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D616D21A-5E2C-3348-B307-FEC6919F8E7C}"/>
              </a:ext>
            </a:extLst>
          </p:cNvPr>
          <p:cNvSpPr/>
          <p:nvPr/>
        </p:nvSpPr>
        <p:spPr>
          <a:xfrm>
            <a:off x="9658070" y="2697794"/>
            <a:ext cx="1722575" cy="3840849"/>
          </a:xfrm>
          <a:prstGeom prst="roundRect">
            <a:avLst>
              <a:gd name="adj" fmla="val 6907"/>
            </a:avLst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AB04E231-B316-3840-B8D1-771FAB18811A}"/>
              </a:ext>
            </a:extLst>
          </p:cNvPr>
          <p:cNvSpPr/>
          <p:nvPr/>
        </p:nvSpPr>
        <p:spPr>
          <a:xfrm>
            <a:off x="9500702" y="1829843"/>
            <a:ext cx="2020443" cy="1728475"/>
          </a:xfrm>
          <a:prstGeom prst="hexagon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364F67BB-D947-054A-880D-D003FFF41EB6}"/>
              </a:ext>
            </a:extLst>
          </p:cNvPr>
          <p:cNvSpPr/>
          <p:nvPr/>
        </p:nvSpPr>
        <p:spPr>
          <a:xfrm>
            <a:off x="9641200" y="1950040"/>
            <a:ext cx="1739445" cy="1488084"/>
          </a:xfrm>
          <a:prstGeom prst="hexagon">
            <a:avLst/>
          </a:prstGeom>
          <a:solidFill>
            <a:srgbClr val="604A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A9B454C-1EDA-2A6F-13AD-4E0764638FA9}"/>
              </a:ext>
            </a:extLst>
          </p:cNvPr>
          <p:cNvGrpSpPr/>
          <p:nvPr/>
        </p:nvGrpSpPr>
        <p:grpSpPr>
          <a:xfrm>
            <a:off x="9666777" y="3704919"/>
            <a:ext cx="1722574" cy="2084404"/>
            <a:chOff x="9658067" y="3766497"/>
            <a:chExt cx="1722574" cy="208440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6CD8B36-08ED-0848-A665-7319E61A092B}"/>
                </a:ext>
              </a:extLst>
            </p:cNvPr>
            <p:cNvSpPr txBox="1"/>
            <p:nvPr/>
          </p:nvSpPr>
          <p:spPr>
            <a:xfrm>
              <a:off x="9668947" y="3766497"/>
              <a:ext cx="1694826" cy="5842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CUSTOMER</a:t>
              </a: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 EXPERIENCE</a:t>
              </a:r>
            </a:p>
          </p:txBody>
        </p:sp>
        <p:sp>
          <p:nvSpPr>
            <p:cNvPr id="83" name="Subtitle 2">
              <a:extLst>
                <a:ext uri="{FF2B5EF4-FFF2-40B4-BE49-F238E27FC236}">
                  <a16:creationId xmlns:a16="http://schemas.microsoft.com/office/drawing/2014/main" id="{9FBBCA6F-2C43-634C-AD08-DC65BB9353A0}"/>
                </a:ext>
              </a:extLst>
            </p:cNvPr>
            <p:cNvSpPr txBox="1">
              <a:spLocks/>
            </p:cNvSpPr>
            <p:nvPr/>
          </p:nvSpPr>
          <p:spPr>
            <a:xfrm>
              <a:off x="9658067" y="4327407"/>
              <a:ext cx="1722574" cy="1523494"/>
            </a:xfrm>
            <a:prstGeom prst="rect">
              <a:avLst/>
            </a:prstGeom>
          </p:spPr>
          <p:txBody>
            <a:bodyPr vert="horz" wrap="square" lIns="45720" tIns="22860" rIns="45720" bIns="2286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Pts val="1400"/>
              </a:pPr>
              <a:r>
                <a:rPr lang="it-IT" sz="1600" b="1" dirty="0">
                  <a:solidFill>
                    <a:schemeClr val="tx1"/>
                  </a:solidFill>
                </a:rPr>
                <a:t>Disegnare una nuova esperienza </a:t>
              </a:r>
              <a:r>
                <a:rPr lang="it-IT" sz="1600" dirty="0">
                  <a:solidFill>
                    <a:schemeClr val="tx1"/>
                  </a:solidFill>
                </a:rPr>
                <a:t>volta a digitalizzare la fruizione del documentale.</a:t>
              </a:r>
            </a:p>
          </p:txBody>
        </p:sp>
      </p:grpSp>
      <p:pic>
        <p:nvPicPr>
          <p:cNvPr id="4" name="Elemento grafico 3" descr="Crescita aziendale con riempimento a tinta unita">
            <a:extLst>
              <a:ext uri="{FF2B5EF4-FFF2-40B4-BE49-F238E27FC236}">
                <a16:creationId xmlns:a16="http://schemas.microsoft.com/office/drawing/2014/main" id="{3347BE81-302E-E774-95AF-FEA402680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62308" y="2229348"/>
            <a:ext cx="936610" cy="929466"/>
          </a:xfrm>
          <a:prstGeom prst="rect">
            <a:avLst/>
          </a:prstGeom>
        </p:spPr>
      </p:pic>
      <p:sp>
        <p:nvSpPr>
          <p:cNvPr id="16" name="Rounded Rectangle 63">
            <a:extLst>
              <a:ext uri="{FF2B5EF4-FFF2-40B4-BE49-F238E27FC236}">
                <a16:creationId xmlns:a16="http://schemas.microsoft.com/office/drawing/2014/main" id="{CB6B497E-1104-D941-5361-119E8B5554A7}"/>
              </a:ext>
            </a:extLst>
          </p:cNvPr>
          <p:cNvSpPr/>
          <p:nvPr/>
        </p:nvSpPr>
        <p:spPr>
          <a:xfrm>
            <a:off x="808044" y="2693623"/>
            <a:ext cx="1739445" cy="3846820"/>
          </a:xfrm>
          <a:prstGeom prst="roundRect">
            <a:avLst>
              <a:gd name="adj" fmla="val 69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17" name="Hexagon 47">
            <a:extLst>
              <a:ext uri="{FF2B5EF4-FFF2-40B4-BE49-F238E27FC236}">
                <a16:creationId xmlns:a16="http://schemas.microsoft.com/office/drawing/2014/main" id="{0E2B411B-4092-1C19-B62B-81D1882D9B80}"/>
              </a:ext>
            </a:extLst>
          </p:cNvPr>
          <p:cNvSpPr/>
          <p:nvPr/>
        </p:nvSpPr>
        <p:spPr>
          <a:xfrm>
            <a:off x="667544" y="1828043"/>
            <a:ext cx="2020443" cy="173116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18" name="Hexagon 49">
            <a:extLst>
              <a:ext uri="{FF2B5EF4-FFF2-40B4-BE49-F238E27FC236}">
                <a16:creationId xmlns:a16="http://schemas.microsoft.com/office/drawing/2014/main" id="{3A008B11-E1C1-C6C0-248A-7235FFC4A265}"/>
              </a:ext>
            </a:extLst>
          </p:cNvPr>
          <p:cNvSpPr/>
          <p:nvPr/>
        </p:nvSpPr>
        <p:spPr>
          <a:xfrm>
            <a:off x="808044" y="1948425"/>
            <a:ext cx="1739445" cy="1490397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20DCA65A-9695-5DA7-61A0-99BDB1D77993}"/>
              </a:ext>
            </a:extLst>
          </p:cNvPr>
          <p:cNvGrpSpPr/>
          <p:nvPr/>
        </p:nvGrpSpPr>
        <p:grpSpPr>
          <a:xfrm>
            <a:off x="803435" y="3708262"/>
            <a:ext cx="1739447" cy="2328028"/>
            <a:chOff x="808042" y="3830674"/>
            <a:chExt cx="1739447" cy="2328028"/>
          </a:xfrm>
        </p:grpSpPr>
        <p:sp>
          <p:nvSpPr>
            <p:cNvPr id="19" name="TextBox 76">
              <a:extLst>
                <a:ext uri="{FF2B5EF4-FFF2-40B4-BE49-F238E27FC236}">
                  <a16:creationId xmlns:a16="http://schemas.microsoft.com/office/drawing/2014/main" id="{03EB8A9C-B29B-97AA-CEFB-89EDEA8FF2B5}"/>
                </a:ext>
              </a:extLst>
            </p:cNvPr>
            <p:cNvSpPr txBox="1"/>
            <p:nvPr/>
          </p:nvSpPr>
          <p:spPr>
            <a:xfrm>
              <a:off x="808044" y="3830674"/>
              <a:ext cx="1739445" cy="3484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COSTI</a:t>
              </a:r>
              <a:r>
                <a:rPr lang="en-US" sz="1600" b="1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DIRETTI</a:t>
              </a:r>
              <a:endParaRPr lang="en-US" sz="16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20" name="Subtitle 2">
              <a:extLst>
                <a:ext uri="{FF2B5EF4-FFF2-40B4-BE49-F238E27FC236}">
                  <a16:creationId xmlns:a16="http://schemas.microsoft.com/office/drawing/2014/main" id="{18CD33F6-67C6-74F7-7F3B-FF8C8A440D2A}"/>
                </a:ext>
              </a:extLst>
            </p:cNvPr>
            <p:cNvSpPr txBox="1">
              <a:spLocks/>
            </p:cNvSpPr>
            <p:nvPr/>
          </p:nvSpPr>
          <p:spPr>
            <a:xfrm>
              <a:off x="808042" y="4299732"/>
              <a:ext cx="1739445" cy="1858970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Interruzione delle spese legate a:</a:t>
              </a:r>
            </a:p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1. Stampa</a:t>
              </a:r>
            </a:p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 Affrancatura</a:t>
              </a:r>
            </a:p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3. Imbustamento</a:t>
              </a:r>
            </a:p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4. Spedizione</a:t>
              </a:r>
              <a:endParaRPr lang="it-IT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1" name="Elemento grafico 20" descr="Grafico a barre con andamento discendente con riempimento a tinta unita">
            <a:extLst>
              <a:ext uri="{FF2B5EF4-FFF2-40B4-BE49-F238E27FC236}">
                <a16:creationId xmlns:a16="http://schemas.microsoft.com/office/drawing/2014/main" id="{CAED3108-B562-8B85-2693-D2DE4629A1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09588" y="2173998"/>
            <a:ext cx="920672" cy="915070"/>
          </a:xfrm>
          <a:prstGeom prst="rect">
            <a:avLst/>
          </a:prstGeom>
        </p:spPr>
      </p:pic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3A5C84DE-A32D-5640-A35B-70522311464A}"/>
              </a:ext>
            </a:extLst>
          </p:cNvPr>
          <p:cNvSpPr/>
          <p:nvPr/>
        </p:nvSpPr>
        <p:spPr>
          <a:xfrm>
            <a:off x="3791591" y="2694716"/>
            <a:ext cx="1739445" cy="3844001"/>
          </a:xfrm>
          <a:prstGeom prst="roundRect">
            <a:avLst>
              <a:gd name="adj" fmla="val 690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8700186C-8A8D-914A-9ED6-6325F731EE95}"/>
              </a:ext>
            </a:extLst>
          </p:cNvPr>
          <p:cNvSpPr/>
          <p:nvPr/>
        </p:nvSpPr>
        <p:spPr>
          <a:xfrm>
            <a:off x="3651091" y="1829770"/>
            <a:ext cx="2020443" cy="1729894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1404FAB8-27E9-1840-964C-8003637AFD43}"/>
              </a:ext>
            </a:extLst>
          </p:cNvPr>
          <p:cNvSpPr/>
          <p:nvPr/>
        </p:nvSpPr>
        <p:spPr>
          <a:xfrm>
            <a:off x="3791591" y="1950064"/>
            <a:ext cx="1739445" cy="1489305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E7A7DC85-E9EF-F74A-F1A9-0F7FA4AF13D5}"/>
              </a:ext>
            </a:extLst>
          </p:cNvPr>
          <p:cNvGrpSpPr/>
          <p:nvPr/>
        </p:nvGrpSpPr>
        <p:grpSpPr>
          <a:xfrm>
            <a:off x="3791591" y="3710024"/>
            <a:ext cx="1739445" cy="2509301"/>
            <a:chOff x="3791591" y="3712659"/>
            <a:chExt cx="1739445" cy="250930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FF749EA-FD14-504A-928E-6CD1A070071C}"/>
                </a:ext>
              </a:extLst>
            </p:cNvPr>
            <p:cNvSpPr txBox="1"/>
            <p:nvPr/>
          </p:nvSpPr>
          <p:spPr>
            <a:xfrm>
              <a:off x="3791591" y="3712659"/>
              <a:ext cx="1739445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COSTI</a:t>
              </a:r>
              <a:r>
                <a:rPr lang="en-US" sz="1600" b="1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INDIRETTI</a:t>
              </a:r>
              <a:endParaRPr lang="en-US" sz="16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84" name="Subtitle 2">
              <a:extLst>
                <a:ext uri="{FF2B5EF4-FFF2-40B4-BE49-F238E27FC236}">
                  <a16:creationId xmlns:a16="http://schemas.microsoft.com/office/drawing/2014/main" id="{4FF8E302-0F1A-424F-BC46-AC4064AD2B5F}"/>
                </a:ext>
              </a:extLst>
            </p:cNvPr>
            <p:cNvSpPr txBox="1">
              <a:spLocks/>
            </p:cNvSpPr>
            <p:nvPr/>
          </p:nvSpPr>
          <p:spPr>
            <a:xfrm>
              <a:off x="3791591" y="4329134"/>
              <a:ext cx="1739445" cy="1892826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Miglioramento del livello di </a:t>
              </a:r>
              <a:r>
                <a:rPr lang="it-IT" sz="1600" b="1" dirty="0">
                  <a:solidFill>
                    <a:schemeClr val="tx2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controllo</a:t>
              </a:r>
              <a:r>
                <a:rPr lang="it-IT" sz="1600" b="1" dirty="0">
                  <a:solidFill>
                    <a:schemeClr val="tx2">
                      <a:lumMod val="50000"/>
                    </a:scheme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del costo</a:t>
              </a:r>
              <a:r>
                <a:rPr lang="it-IT" sz="1600" dirty="0">
                  <a:solidFill>
                    <a:schemeClr val="tx2">
                      <a:lumMod val="50000"/>
                    </a:scheme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in virtù dell’introduzione del sistema di monitoraggio comune.</a:t>
              </a:r>
            </a:p>
          </p:txBody>
        </p:sp>
      </p:grpSp>
      <p:pic>
        <p:nvPicPr>
          <p:cNvPr id="28" name="Elemento grafico 27" descr="Internet delle cose con riempimento a tinta unita">
            <a:extLst>
              <a:ext uri="{FF2B5EF4-FFF2-40B4-BE49-F238E27FC236}">
                <a16:creationId xmlns:a16="http://schemas.microsoft.com/office/drawing/2014/main" id="{E4AF2C21-E73B-9423-0367-2A81134F41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19858" y="2161824"/>
            <a:ext cx="914400" cy="914400"/>
          </a:xfrm>
          <a:prstGeom prst="rect">
            <a:avLst/>
          </a:prstGeom>
        </p:spPr>
      </p:pic>
      <p:sp>
        <p:nvSpPr>
          <p:cNvPr id="30" name="Rounded Rectangle 63">
            <a:extLst>
              <a:ext uri="{FF2B5EF4-FFF2-40B4-BE49-F238E27FC236}">
                <a16:creationId xmlns:a16="http://schemas.microsoft.com/office/drawing/2014/main" id="{7E412553-178E-7E75-875A-6280391DBC8C}"/>
              </a:ext>
            </a:extLst>
          </p:cNvPr>
          <p:cNvSpPr/>
          <p:nvPr/>
        </p:nvSpPr>
        <p:spPr>
          <a:xfrm>
            <a:off x="6859889" y="2699069"/>
            <a:ext cx="1739445" cy="3832766"/>
          </a:xfrm>
          <a:prstGeom prst="roundRect">
            <a:avLst>
              <a:gd name="adj" fmla="val 69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31" name="Hexagon 47">
            <a:extLst>
              <a:ext uri="{FF2B5EF4-FFF2-40B4-BE49-F238E27FC236}">
                <a16:creationId xmlns:a16="http://schemas.microsoft.com/office/drawing/2014/main" id="{DE11055D-D16D-AEF5-3619-F262476EDEB4}"/>
              </a:ext>
            </a:extLst>
          </p:cNvPr>
          <p:cNvSpPr/>
          <p:nvPr/>
        </p:nvSpPr>
        <p:spPr>
          <a:xfrm>
            <a:off x="6719389" y="1836651"/>
            <a:ext cx="2020443" cy="1724838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32" name="Hexagon 49">
            <a:extLst>
              <a:ext uri="{FF2B5EF4-FFF2-40B4-BE49-F238E27FC236}">
                <a16:creationId xmlns:a16="http://schemas.microsoft.com/office/drawing/2014/main" id="{62BB306F-2EDB-34D0-524A-1EEFAD2247F5}"/>
              </a:ext>
            </a:extLst>
          </p:cNvPr>
          <p:cNvSpPr/>
          <p:nvPr/>
        </p:nvSpPr>
        <p:spPr>
          <a:xfrm>
            <a:off x="6859889" y="1956594"/>
            <a:ext cx="1739445" cy="1484952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FB37F094-34F4-A007-6F9A-C4881B4B8F4C}"/>
              </a:ext>
            </a:extLst>
          </p:cNvPr>
          <p:cNvGrpSpPr/>
          <p:nvPr/>
        </p:nvGrpSpPr>
        <p:grpSpPr>
          <a:xfrm>
            <a:off x="6859888" y="3713348"/>
            <a:ext cx="1739446" cy="2752014"/>
            <a:chOff x="6859888" y="3714037"/>
            <a:chExt cx="1739446" cy="2752014"/>
          </a:xfrm>
        </p:grpSpPr>
        <p:sp>
          <p:nvSpPr>
            <p:cNvPr id="33" name="TextBox 76">
              <a:extLst>
                <a:ext uri="{FF2B5EF4-FFF2-40B4-BE49-F238E27FC236}">
                  <a16:creationId xmlns:a16="http://schemas.microsoft.com/office/drawing/2014/main" id="{5C4B1599-0449-ADB0-3E80-2794080FAFC8}"/>
                </a:ext>
              </a:extLst>
            </p:cNvPr>
            <p:cNvSpPr txBox="1"/>
            <p:nvPr/>
          </p:nvSpPr>
          <p:spPr>
            <a:xfrm>
              <a:off x="6859889" y="3714037"/>
              <a:ext cx="1739445" cy="58306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INNOVAZIONE</a:t>
              </a:r>
              <a:r>
                <a:rPr lang="en-US" sz="1600" b="1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SOSTENIBILE</a:t>
              </a:r>
              <a:endParaRPr lang="en-US" sz="16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15B1B40-2D68-EE33-97D5-BB6233164779}"/>
                </a:ext>
              </a:extLst>
            </p:cNvPr>
            <p:cNvSpPr txBox="1">
              <a:spLocks/>
            </p:cNvSpPr>
            <p:nvPr/>
          </p:nvSpPr>
          <p:spPr>
            <a:xfrm>
              <a:off x="6859888" y="4342393"/>
              <a:ext cx="1739444" cy="2123658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50"/>
                </a:lnSpc>
              </a:pPr>
              <a:r>
                <a:rPr lang="it-IT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Miglioramento dell’immagine della Banca in linea con il modello comunicativo basato sui </a:t>
              </a:r>
              <a:r>
                <a:rPr lang="it-IT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principi della sostenibilità</a:t>
              </a:r>
              <a:r>
                <a:rPr lang="it-IT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it-IT" sz="16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7" name="Elemento grafico 36" descr="Energia rinnovabile con riempimento a tinta unita">
            <a:extLst>
              <a:ext uri="{FF2B5EF4-FFF2-40B4-BE49-F238E27FC236}">
                <a16:creationId xmlns:a16="http://schemas.microsoft.com/office/drawing/2014/main" id="{27EA57A7-6936-20A3-6DA3-B8B26FEA2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28783" y="2114145"/>
            <a:ext cx="983598" cy="980723"/>
          </a:xfrm>
          <a:prstGeom prst="rect">
            <a:avLst/>
          </a:prstGeom>
        </p:spPr>
      </p:pic>
      <p:sp>
        <p:nvSpPr>
          <p:cNvPr id="53" name="Title 1">
            <a:extLst>
              <a:ext uri="{FF2B5EF4-FFF2-40B4-BE49-F238E27FC236}">
                <a16:creationId xmlns:a16="http://schemas.microsoft.com/office/drawing/2014/main" id="{853F4FF2-17AA-F55B-F17A-4D4312F6D3E0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MAILING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Principali obiettivi</a:t>
            </a:r>
          </a:p>
        </p:txBody>
      </p:sp>
      <p:sp>
        <p:nvSpPr>
          <p:cNvPr id="5" name="Segnaposto testo 2">
            <a:extLst>
              <a:ext uri="{FF2B5EF4-FFF2-40B4-BE49-F238E27FC236}">
                <a16:creationId xmlns:a16="http://schemas.microsoft.com/office/drawing/2014/main" id="{5B1709CB-9C5F-06BC-0C1E-6E7B704C6E6B}"/>
              </a:ext>
            </a:extLst>
          </p:cNvPr>
          <p:cNvSpPr txBox="1">
            <a:spLocks/>
          </p:cNvSpPr>
          <p:nvPr/>
        </p:nvSpPr>
        <p:spPr>
          <a:xfrm>
            <a:off x="203200" y="834588"/>
            <a:ext cx="10515600" cy="5587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BA3ADA9-AEB9-B214-07EF-D71920BF2E9E}"/>
              </a:ext>
            </a:extLst>
          </p:cNvPr>
          <p:cNvSpPr txBox="1"/>
          <p:nvPr/>
        </p:nvSpPr>
        <p:spPr>
          <a:xfrm>
            <a:off x="280254" y="990856"/>
            <a:ext cx="11708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L’iniziativa nasce nell’ambito della Progettualità «</a:t>
            </a:r>
            <a:r>
              <a:rPr lang="it-IT" i="1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Cost </a:t>
            </a:r>
            <a:r>
              <a:rPr lang="it-IT" i="1" dirty="0" err="1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Excellence</a:t>
            </a:r>
            <a:r>
              <a:rPr lang="it-IT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» del gruppo bancario </a:t>
            </a:r>
            <a:r>
              <a:rPr lang="it-IT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per </a:t>
            </a:r>
            <a:r>
              <a:rPr lang="it-IT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ridurre le spese postali </a:t>
            </a:r>
            <a:r>
              <a:rPr lang="it-IT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sostenute per </a:t>
            </a:r>
            <a:r>
              <a:rPr lang="it-IT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la stampa, l’affrancamento e la spedizione dei documenti cartacei</a:t>
            </a:r>
            <a:r>
              <a:rPr lang="it-IT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.</a:t>
            </a:r>
            <a:endParaRPr lang="it-IT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6682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0183B6F0-0E96-2415-459C-B08D65262A97}"/>
              </a:ext>
            </a:extLst>
          </p:cNvPr>
          <p:cNvGrpSpPr/>
          <p:nvPr/>
        </p:nvGrpSpPr>
        <p:grpSpPr>
          <a:xfrm>
            <a:off x="1880363" y="942097"/>
            <a:ext cx="8368538" cy="5646297"/>
            <a:chOff x="243977" y="1485576"/>
            <a:chExt cx="5199978" cy="3694722"/>
          </a:xfrm>
          <a:solidFill>
            <a:srgbClr val="8FAADC"/>
          </a:solidFill>
        </p:grpSpPr>
        <p:sp>
          <p:nvSpPr>
            <p:cNvPr id="6" name="Elaborazione 5">
              <a:extLst>
                <a:ext uri="{FF2B5EF4-FFF2-40B4-BE49-F238E27FC236}">
                  <a16:creationId xmlns:a16="http://schemas.microsoft.com/office/drawing/2014/main" id="{6D162157-D3D7-765D-325A-5B9619CB7A2F}"/>
                </a:ext>
              </a:extLst>
            </p:cNvPr>
            <p:cNvSpPr/>
            <p:nvPr/>
          </p:nvSpPr>
          <p:spPr>
            <a:xfrm>
              <a:off x="243977" y="1485576"/>
              <a:ext cx="5199978" cy="3694722"/>
            </a:xfrm>
            <a:prstGeom prst="flowChartProcess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Elemento grafico 5" descr="Busta contorno">
              <a:extLst>
                <a:ext uri="{FF2B5EF4-FFF2-40B4-BE49-F238E27FC236}">
                  <a16:creationId xmlns:a16="http://schemas.microsoft.com/office/drawing/2014/main" id="{BEF1AABE-B6B2-E8D6-242B-EACC62661B38}"/>
                </a:ext>
              </a:extLst>
            </p:cNvPr>
            <p:cNvSpPr/>
            <p:nvPr/>
          </p:nvSpPr>
          <p:spPr>
            <a:xfrm>
              <a:off x="243977" y="1485578"/>
              <a:ext cx="5199977" cy="3694720"/>
            </a:xfrm>
            <a:custGeom>
              <a:avLst/>
              <a:gdLst>
                <a:gd name="connsiteX0" fmla="*/ 0 w 5199977"/>
                <a:gd name="connsiteY0" fmla="*/ 0 h 3694720"/>
                <a:gd name="connsiteX1" fmla="*/ 0 w 5199977"/>
                <a:gd name="connsiteY1" fmla="*/ 3694721 h 3694720"/>
                <a:gd name="connsiteX2" fmla="*/ 5199977 w 5199977"/>
                <a:gd name="connsiteY2" fmla="*/ 3694721 h 3694720"/>
                <a:gd name="connsiteX3" fmla="*/ 5199977 w 5199977"/>
                <a:gd name="connsiteY3" fmla="*/ 0 h 3694720"/>
                <a:gd name="connsiteX4" fmla="*/ 2745178 w 5199977"/>
                <a:gd name="connsiteY4" fmla="*/ 2358053 h 3694720"/>
                <a:gd name="connsiteX5" fmla="*/ 2454800 w 5199977"/>
                <a:gd name="connsiteY5" fmla="*/ 2358053 h 3694720"/>
                <a:gd name="connsiteX6" fmla="*/ 234752 w 5199977"/>
                <a:gd name="connsiteY6" fmla="*/ 138005 h 3694720"/>
                <a:gd name="connsiteX7" fmla="*/ 234758 w 5199977"/>
                <a:gd name="connsiteY7" fmla="*/ 137040 h 3694720"/>
                <a:gd name="connsiteX8" fmla="*/ 235231 w 5199977"/>
                <a:gd name="connsiteY8" fmla="*/ 136842 h 3694720"/>
                <a:gd name="connsiteX9" fmla="*/ 4964746 w 5199977"/>
                <a:gd name="connsiteY9" fmla="*/ 136842 h 3694720"/>
                <a:gd name="connsiteX10" fmla="*/ 4965424 w 5199977"/>
                <a:gd name="connsiteY10" fmla="*/ 137533 h 3694720"/>
                <a:gd name="connsiteX11" fmla="*/ 4965226 w 5199977"/>
                <a:gd name="connsiteY11" fmla="*/ 138005 h 3694720"/>
                <a:gd name="connsiteX12" fmla="*/ 1750613 w 5199977"/>
                <a:gd name="connsiteY12" fmla="*/ 1847360 h 3694720"/>
                <a:gd name="connsiteX13" fmla="*/ 138005 w 5199977"/>
                <a:gd name="connsiteY13" fmla="*/ 3459969 h 3694720"/>
                <a:gd name="connsiteX14" fmla="*/ 137040 w 5199977"/>
                <a:gd name="connsiteY14" fmla="*/ 3459962 h 3694720"/>
                <a:gd name="connsiteX15" fmla="*/ 136842 w 5199977"/>
                <a:gd name="connsiteY15" fmla="*/ 3459490 h 3694720"/>
                <a:gd name="connsiteX16" fmla="*/ 136842 w 5199977"/>
                <a:gd name="connsiteY16" fmla="*/ 235231 h 3694720"/>
                <a:gd name="connsiteX17" fmla="*/ 137533 w 5199977"/>
                <a:gd name="connsiteY17" fmla="*/ 234553 h 3694720"/>
                <a:gd name="connsiteX18" fmla="*/ 138005 w 5199977"/>
                <a:gd name="connsiteY18" fmla="*/ 234752 h 3694720"/>
                <a:gd name="connsiteX19" fmla="*/ 1847360 w 5199977"/>
                <a:gd name="connsiteY19" fmla="*/ 1944107 h 3694720"/>
                <a:gd name="connsiteX20" fmla="*/ 2358053 w 5199977"/>
                <a:gd name="connsiteY20" fmla="*/ 2454800 h 3694720"/>
                <a:gd name="connsiteX21" fmla="*/ 2841863 w 5199977"/>
                <a:gd name="connsiteY21" fmla="*/ 2454861 h 3694720"/>
                <a:gd name="connsiteX22" fmla="*/ 2841924 w 5199977"/>
                <a:gd name="connsiteY22" fmla="*/ 2454800 h 3694720"/>
                <a:gd name="connsiteX23" fmla="*/ 3352617 w 5199977"/>
                <a:gd name="connsiteY23" fmla="*/ 1944107 h 3694720"/>
                <a:gd name="connsiteX24" fmla="*/ 4965226 w 5199977"/>
                <a:gd name="connsiteY24" fmla="*/ 3556716 h 3694720"/>
                <a:gd name="connsiteX25" fmla="*/ 4965219 w 5199977"/>
                <a:gd name="connsiteY25" fmla="*/ 3557681 h 3694720"/>
                <a:gd name="connsiteX26" fmla="*/ 4964746 w 5199977"/>
                <a:gd name="connsiteY26" fmla="*/ 3557879 h 3694720"/>
                <a:gd name="connsiteX27" fmla="*/ 235231 w 5199977"/>
                <a:gd name="connsiteY27" fmla="*/ 3557879 h 3694720"/>
                <a:gd name="connsiteX28" fmla="*/ 234553 w 5199977"/>
                <a:gd name="connsiteY28" fmla="*/ 3557188 h 3694720"/>
                <a:gd name="connsiteX29" fmla="*/ 234752 w 5199977"/>
                <a:gd name="connsiteY29" fmla="*/ 3556716 h 3694720"/>
                <a:gd name="connsiteX30" fmla="*/ 3449364 w 5199977"/>
                <a:gd name="connsiteY30" fmla="*/ 1847360 h 3694720"/>
                <a:gd name="connsiteX31" fmla="*/ 5061973 w 5199977"/>
                <a:gd name="connsiteY31" fmla="*/ 234752 h 3694720"/>
                <a:gd name="connsiteX32" fmla="*/ 5062937 w 5199977"/>
                <a:gd name="connsiteY32" fmla="*/ 234759 h 3694720"/>
                <a:gd name="connsiteX33" fmla="*/ 5063136 w 5199977"/>
                <a:gd name="connsiteY33" fmla="*/ 235231 h 3694720"/>
                <a:gd name="connsiteX34" fmla="*/ 5063136 w 5199977"/>
                <a:gd name="connsiteY34" fmla="*/ 3459490 h 3694720"/>
                <a:gd name="connsiteX35" fmla="*/ 5062445 w 5199977"/>
                <a:gd name="connsiteY35" fmla="*/ 3460167 h 3694720"/>
                <a:gd name="connsiteX36" fmla="*/ 5061973 w 5199977"/>
                <a:gd name="connsiteY36" fmla="*/ 3459969 h 369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199977" h="3694720">
                  <a:moveTo>
                    <a:pt x="0" y="0"/>
                  </a:moveTo>
                  <a:lnTo>
                    <a:pt x="0" y="3694721"/>
                  </a:lnTo>
                  <a:lnTo>
                    <a:pt x="5199977" y="3694721"/>
                  </a:lnTo>
                  <a:lnTo>
                    <a:pt x="5199977" y="0"/>
                  </a:lnTo>
                  <a:close/>
                  <a:moveTo>
                    <a:pt x="2745178" y="2358053"/>
                  </a:moveTo>
                  <a:cubicBezTo>
                    <a:pt x="2664852" y="2437900"/>
                    <a:pt x="2535126" y="2437900"/>
                    <a:pt x="2454800" y="2358053"/>
                  </a:cubicBezTo>
                  <a:lnTo>
                    <a:pt x="234752" y="138005"/>
                  </a:lnTo>
                  <a:cubicBezTo>
                    <a:pt x="234485" y="137738"/>
                    <a:pt x="234492" y="137300"/>
                    <a:pt x="234758" y="137040"/>
                  </a:cubicBezTo>
                  <a:cubicBezTo>
                    <a:pt x="234888" y="136917"/>
                    <a:pt x="235053" y="136842"/>
                    <a:pt x="235231" y="136842"/>
                  </a:cubicBezTo>
                  <a:lnTo>
                    <a:pt x="4964746" y="136842"/>
                  </a:lnTo>
                  <a:cubicBezTo>
                    <a:pt x="4965123" y="136848"/>
                    <a:pt x="4965424" y="137156"/>
                    <a:pt x="4965424" y="137533"/>
                  </a:cubicBezTo>
                  <a:cubicBezTo>
                    <a:pt x="4965417" y="137710"/>
                    <a:pt x="4965349" y="137881"/>
                    <a:pt x="4965226" y="138005"/>
                  </a:cubicBezTo>
                  <a:close/>
                  <a:moveTo>
                    <a:pt x="1750613" y="1847360"/>
                  </a:moveTo>
                  <a:lnTo>
                    <a:pt x="138005" y="3459969"/>
                  </a:lnTo>
                  <a:cubicBezTo>
                    <a:pt x="137738" y="3460236"/>
                    <a:pt x="137300" y="3460229"/>
                    <a:pt x="137040" y="3459962"/>
                  </a:cubicBezTo>
                  <a:cubicBezTo>
                    <a:pt x="136917" y="3459832"/>
                    <a:pt x="136842" y="3459668"/>
                    <a:pt x="136842" y="3459490"/>
                  </a:cubicBezTo>
                  <a:lnTo>
                    <a:pt x="136842" y="235231"/>
                  </a:lnTo>
                  <a:cubicBezTo>
                    <a:pt x="136848" y="234854"/>
                    <a:pt x="137156" y="234553"/>
                    <a:pt x="137533" y="234553"/>
                  </a:cubicBezTo>
                  <a:cubicBezTo>
                    <a:pt x="137710" y="234560"/>
                    <a:pt x="137881" y="234628"/>
                    <a:pt x="138005" y="234752"/>
                  </a:cubicBezTo>
                  <a:close/>
                  <a:moveTo>
                    <a:pt x="1847360" y="1944107"/>
                  </a:moveTo>
                  <a:lnTo>
                    <a:pt x="2358053" y="2454800"/>
                  </a:lnTo>
                  <a:cubicBezTo>
                    <a:pt x="2491638" y="2588419"/>
                    <a:pt x="2708244" y="2588446"/>
                    <a:pt x="2841863" y="2454861"/>
                  </a:cubicBezTo>
                  <a:cubicBezTo>
                    <a:pt x="2841883" y="2454841"/>
                    <a:pt x="2841904" y="2454820"/>
                    <a:pt x="2841924" y="2454800"/>
                  </a:cubicBezTo>
                  <a:lnTo>
                    <a:pt x="3352617" y="1944107"/>
                  </a:lnTo>
                  <a:lnTo>
                    <a:pt x="4965226" y="3556716"/>
                  </a:lnTo>
                  <a:cubicBezTo>
                    <a:pt x="4965492" y="3556983"/>
                    <a:pt x="4965486" y="3557421"/>
                    <a:pt x="4965219" y="3557681"/>
                  </a:cubicBezTo>
                  <a:cubicBezTo>
                    <a:pt x="4965089" y="3557804"/>
                    <a:pt x="4964924" y="3557879"/>
                    <a:pt x="4964746" y="3557879"/>
                  </a:cubicBezTo>
                  <a:lnTo>
                    <a:pt x="235231" y="3557879"/>
                  </a:lnTo>
                  <a:cubicBezTo>
                    <a:pt x="234854" y="3557872"/>
                    <a:pt x="234553" y="3557564"/>
                    <a:pt x="234553" y="3557188"/>
                  </a:cubicBezTo>
                  <a:cubicBezTo>
                    <a:pt x="234560" y="3557010"/>
                    <a:pt x="234628" y="3556839"/>
                    <a:pt x="234752" y="3556716"/>
                  </a:cubicBezTo>
                  <a:close/>
                  <a:moveTo>
                    <a:pt x="3449364" y="1847360"/>
                  </a:moveTo>
                  <a:lnTo>
                    <a:pt x="5061973" y="234752"/>
                  </a:lnTo>
                  <a:cubicBezTo>
                    <a:pt x="5062239" y="234485"/>
                    <a:pt x="5062677" y="234492"/>
                    <a:pt x="5062937" y="234759"/>
                  </a:cubicBezTo>
                  <a:cubicBezTo>
                    <a:pt x="5063061" y="234888"/>
                    <a:pt x="5063136" y="235053"/>
                    <a:pt x="5063136" y="235231"/>
                  </a:cubicBezTo>
                  <a:lnTo>
                    <a:pt x="5063136" y="3459490"/>
                  </a:lnTo>
                  <a:cubicBezTo>
                    <a:pt x="5063129" y="3459866"/>
                    <a:pt x="5062821" y="3460167"/>
                    <a:pt x="5062445" y="3460167"/>
                  </a:cubicBezTo>
                  <a:cubicBezTo>
                    <a:pt x="5062267" y="3460161"/>
                    <a:pt x="5062096" y="3460092"/>
                    <a:pt x="5061973" y="3459969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/>
            </a:p>
          </p:txBody>
        </p: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1EECF473-5A6F-1B09-5D21-6034657C9112}"/>
              </a:ext>
            </a:extLst>
          </p:cNvPr>
          <p:cNvGrpSpPr/>
          <p:nvPr/>
        </p:nvGrpSpPr>
        <p:grpSpPr>
          <a:xfrm>
            <a:off x="1381429" y="1286612"/>
            <a:ext cx="9547482" cy="1240777"/>
            <a:chOff x="1381429" y="1353116"/>
            <a:chExt cx="9547482" cy="1240777"/>
          </a:xfrm>
        </p:grpSpPr>
        <p:grpSp>
          <p:nvGrpSpPr>
            <p:cNvPr id="29" name="Gruppo 28">
              <a:extLst>
                <a:ext uri="{FF2B5EF4-FFF2-40B4-BE49-F238E27FC236}">
                  <a16:creationId xmlns:a16="http://schemas.microsoft.com/office/drawing/2014/main" id="{37BA805B-4E76-148D-A208-CA41A5BF66A9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solidFill>
              <a:srgbClr val="EE0000"/>
            </a:solidFill>
          </p:grpSpPr>
          <p:sp>
            <p:nvSpPr>
              <p:cNvPr id="30" name="Shape 47653">
                <a:extLst>
                  <a:ext uri="{FF2B5EF4-FFF2-40B4-BE49-F238E27FC236}">
                    <a16:creationId xmlns:a16="http://schemas.microsoft.com/office/drawing/2014/main" id="{733D6F4A-7D2C-F99F-7255-8CD67FB0665B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2F559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5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1" name="Shape 47654">
                <a:extLst>
                  <a:ext uri="{FF2B5EF4-FFF2-40B4-BE49-F238E27FC236}">
                    <a16:creationId xmlns:a16="http://schemas.microsoft.com/office/drawing/2014/main" id="{FC0810AF-4B2F-0699-A013-2CA4D673B89B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solidFill>
                <a:srgbClr val="4472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5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32" name="Pentagon 8">
              <a:extLst>
                <a:ext uri="{FF2B5EF4-FFF2-40B4-BE49-F238E27FC236}">
                  <a16:creationId xmlns:a16="http://schemas.microsoft.com/office/drawing/2014/main" id="{1500A430-1069-188A-5CE5-6D8F438AC845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A611627-0AFE-8177-EBD2-BE4C0D17DF40}"/>
                </a:ext>
              </a:extLst>
            </p:cNvPr>
            <p:cNvSpPr txBox="1">
              <a:spLocks/>
            </p:cNvSpPr>
            <p:nvPr/>
          </p:nvSpPr>
          <p:spPr>
            <a:xfrm>
              <a:off x="1891830" y="1515257"/>
              <a:ext cx="8371491" cy="507831"/>
            </a:xfrm>
            <a:prstGeom prst="rect">
              <a:avLst/>
            </a:prstGeom>
            <a:solidFill>
              <a:srgbClr val="4472C4"/>
            </a:solidFill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Aft>
                  <a:spcPts val="800"/>
                </a:spcAft>
              </a:pPr>
              <a:r>
                <a:rPr lang="it-IT" sz="15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I documenti cartacei vengono spediti mediante le seguenti modalità:                                                                                  SPEDIZIONE A DOMICILIO POSTALE, RITIRO IN FILIALE O IN POSTA.</a:t>
              </a: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74D19F9D-C09C-7590-15F3-C9936E5E2AC4}"/>
              </a:ext>
            </a:extLst>
          </p:cNvPr>
          <p:cNvGrpSpPr/>
          <p:nvPr/>
        </p:nvGrpSpPr>
        <p:grpSpPr>
          <a:xfrm>
            <a:off x="9791725" y="509047"/>
            <a:ext cx="748368" cy="705178"/>
            <a:chOff x="9828569" y="636793"/>
            <a:chExt cx="685800" cy="685800"/>
          </a:xfrm>
        </p:grpSpPr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768AD11A-B5DB-A726-6825-FD354F78DE76}"/>
                </a:ext>
              </a:extLst>
            </p:cNvPr>
            <p:cNvSpPr/>
            <p:nvPr/>
          </p:nvSpPr>
          <p:spPr>
            <a:xfrm>
              <a:off x="9942869" y="751093"/>
              <a:ext cx="457200" cy="457200"/>
            </a:xfrm>
            <a:custGeom>
              <a:avLst/>
              <a:gdLst>
                <a:gd name="connsiteX0" fmla="*/ 0 w 457200"/>
                <a:gd name="connsiteY0" fmla="*/ 0 h 457200"/>
                <a:gd name="connsiteX1" fmla="*/ 457200 w 457200"/>
                <a:gd name="connsiteY1" fmla="*/ 0 h 457200"/>
                <a:gd name="connsiteX2" fmla="*/ 457200 w 457200"/>
                <a:gd name="connsiteY2" fmla="*/ 457200 h 457200"/>
                <a:gd name="connsiteX3" fmla="*/ 0 w 4572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57200">
                  <a:moveTo>
                    <a:pt x="0" y="0"/>
                  </a:moveTo>
                  <a:lnTo>
                    <a:pt x="457200" y="0"/>
                  </a:lnTo>
                  <a:lnTo>
                    <a:pt x="4572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2" name="Figura a mano libera: forma 21">
              <a:extLst>
                <a:ext uri="{FF2B5EF4-FFF2-40B4-BE49-F238E27FC236}">
                  <a16:creationId xmlns:a16="http://schemas.microsoft.com/office/drawing/2014/main" id="{462C65E3-8D15-A2BA-D718-2CB46B4E21FA}"/>
                </a:ext>
              </a:extLst>
            </p:cNvPr>
            <p:cNvSpPr/>
            <p:nvPr/>
          </p:nvSpPr>
          <p:spPr>
            <a:xfrm>
              <a:off x="9828569" y="636793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09600 w 685800"/>
                <a:gd name="connsiteY4" fmla="*/ 609600 h 685800"/>
                <a:gd name="connsiteX5" fmla="*/ 647700 w 685800"/>
                <a:gd name="connsiteY5" fmla="*/ 228600 h 685800"/>
                <a:gd name="connsiteX6" fmla="*/ 685800 w 685800"/>
                <a:gd name="connsiteY6" fmla="*/ 190500 h 685800"/>
                <a:gd name="connsiteX7" fmla="*/ 685800 w 685800"/>
                <a:gd name="connsiteY7" fmla="*/ 152400 h 685800"/>
                <a:gd name="connsiteX8" fmla="*/ 647700 w 685800"/>
                <a:gd name="connsiteY8" fmla="*/ 114300 h 685800"/>
                <a:gd name="connsiteX9" fmla="*/ 685800 w 685800"/>
                <a:gd name="connsiteY9" fmla="*/ 76200 h 685800"/>
                <a:gd name="connsiteX10" fmla="*/ 685800 w 685800"/>
                <a:gd name="connsiteY10" fmla="*/ 0 h 685800"/>
                <a:gd name="connsiteX11" fmla="*/ 609600 w 685800"/>
                <a:gd name="connsiteY11" fmla="*/ 0 h 685800"/>
                <a:gd name="connsiteX12" fmla="*/ 571500 w 685800"/>
                <a:gd name="connsiteY12" fmla="*/ 38100 h 685800"/>
                <a:gd name="connsiteX13" fmla="*/ 533400 w 685800"/>
                <a:gd name="connsiteY13" fmla="*/ 0 h 685800"/>
                <a:gd name="connsiteX14" fmla="*/ 495300 w 685800"/>
                <a:gd name="connsiteY14" fmla="*/ 0 h 685800"/>
                <a:gd name="connsiteX15" fmla="*/ 457200 w 685800"/>
                <a:gd name="connsiteY15" fmla="*/ 38100 h 685800"/>
                <a:gd name="connsiteX16" fmla="*/ 419100 w 685800"/>
                <a:gd name="connsiteY16" fmla="*/ 0 h 685800"/>
                <a:gd name="connsiteX17" fmla="*/ 381000 w 685800"/>
                <a:gd name="connsiteY17" fmla="*/ 0 h 685800"/>
                <a:gd name="connsiteX18" fmla="*/ 342900 w 685800"/>
                <a:gd name="connsiteY18" fmla="*/ 38100 h 685800"/>
                <a:gd name="connsiteX19" fmla="*/ 304800 w 685800"/>
                <a:gd name="connsiteY19" fmla="*/ 0 h 685800"/>
                <a:gd name="connsiteX20" fmla="*/ 266700 w 685800"/>
                <a:gd name="connsiteY20" fmla="*/ 0 h 685800"/>
                <a:gd name="connsiteX21" fmla="*/ 228600 w 685800"/>
                <a:gd name="connsiteY21" fmla="*/ 38100 h 685800"/>
                <a:gd name="connsiteX22" fmla="*/ 190500 w 685800"/>
                <a:gd name="connsiteY22" fmla="*/ 0 h 685800"/>
                <a:gd name="connsiteX23" fmla="*/ 152400 w 685800"/>
                <a:gd name="connsiteY23" fmla="*/ 0 h 685800"/>
                <a:gd name="connsiteX24" fmla="*/ 114300 w 685800"/>
                <a:gd name="connsiteY24" fmla="*/ 38100 h 685800"/>
                <a:gd name="connsiteX25" fmla="*/ 76200 w 685800"/>
                <a:gd name="connsiteY25" fmla="*/ 0 h 685800"/>
                <a:gd name="connsiteX26" fmla="*/ 0 w 685800"/>
                <a:gd name="connsiteY26" fmla="*/ 0 h 685800"/>
                <a:gd name="connsiteX27" fmla="*/ 0 w 685800"/>
                <a:gd name="connsiteY27" fmla="*/ 76200 h 685800"/>
                <a:gd name="connsiteX28" fmla="*/ 38100 w 685800"/>
                <a:gd name="connsiteY28" fmla="*/ 114300 h 685800"/>
                <a:gd name="connsiteX29" fmla="*/ 0 w 685800"/>
                <a:gd name="connsiteY29" fmla="*/ 152400 h 685800"/>
                <a:gd name="connsiteX30" fmla="*/ 0 w 685800"/>
                <a:gd name="connsiteY30" fmla="*/ 190500 h 685800"/>
                <a:gd name="connsiteX31" fmla="*/ 38100 w 685800"/>
                <a:gd name="connsiteY31" fmla="*/ 228600 h 685800"/>
                <a:gd name="connsiteX32" fmla="*/ 0 w 685800"/>
                <a:gd name="connsiteY32" fmla="*/ 266700 h 685800"/>
                <a:gd name="connsiteX33" fmla="*/ 0 w 685800"/>
                <a:gd name="connsiteY33" fmla="*/ 304800 h 685800"/>
                <a:gd name="connsiteX34" fmla="*/ 38100 w 685800"/>
                <a:gd name="connsiteY34" fmla="*/ 342900 h 685800"/>
                <a:gd name="connsiteX35" fmla="*/ 0 w 685800"/>
                <a:gd name="connsiteY35" fmla="*/ 381000 h 685800"/>
                <a:gd name="connsiteX36" fmla="*/ 0 w 685800"/>
                <a:gd name="connsiteY36" fmla="*/ 419100 h 685800"/>
                <a:gd name="connsiteX37" fmla="*/ 38100 w 685800"/>
                <a:gd name="connsiteY37" fmla="*/ 457200 h 685800"/>
                <a:gd name="connsiteX38" fmla="*/ 0 w 685800"/>
                <a:gd name="connsiteY38" fmla="*/ 495300 h 685800"/>
                <a:gd name="connsiteX39" fmla="*/ 0 w 685800"/>
                <a:gd name="connsiteY39" fmla="*/ 533400 h 685800"/>
                <a:gd name="connsiteX40" fmla="*/ 38100 w 685800"/>
                <a:gd name="connsiteY40" fmla="*/ 571500 h 685800"/>
                <a:gd name="connsiteX41" fmla="*/ 0 w 685800"/>
                <a:gd name="connsiteY41" fmla="*/ 609600 h 685800"/>
                <a:gd name="connsiteX42" fmla="*/ 0 w 685800"/>
                <a:gd name="connsiteY42" fmla="*/ 685800 h 685800"/>
                <a:gd name="connsiteX43" fmla="*/ 76200 w 685800"/>
                <a:gd name="connsiteY43" fmla="*/ 685800 h 685800"/>
                <a:gd name="connsiteX44" fmla="*/ 114300 w 685800"/>
                <a:gd name="connsiteY44" fmla="*/ 647700 h 685800"/>
                <a:gd name="connsiteX45" fmla="*/ 152400 w 685800"/>
                <a:gd name="connsiteY45" fmla="*/ 685800 h 685800"/>
                <a:gd name="connsiteX46" fmla="*/ 190500 w 685800"/>
                <a:gd name="connsiteY46" fmla="*/ 685800 h 685800"/>
                <a:gd name="connsiteX47" fmla="*/ 228600 w 685800"/>
                <a:gd name="connsiteY47" fmla="*/ 647700 h 685800"/>
                <a:gd name="connsiteX48" fmla="*/ 266700 w 685800"/>
                <a:gd name="connsiteY48" fmla="*/ 685800 h 685800"/>
                <a:gd name="connsiteX49" fmla="*/ 304800 w 685800"/>
                <a:gd name="connsiteY49" fmla="*/ 685800 h 685800"/>
                <a:gd name="connsiteX50" fmla="*/ 342900 w 685800"/>
                <a:gd name="connsiteY50" fmla="*/ 647700 h 685800"/>
                <a:gd name="connsiteX51" fmla="*/ 381000 w 685800"/>
                <a:gd name="connsiteY51" fmla="*/ 685800 h 685800"/>
                <a:gd name="connsiteX52" fmla="*/ 419100 w 685800"/>
                <a:gd name="connsiteY52" fmla="*/ 685800 h 685800"/>
                <a:gd name="connsiteX53" fmla="*/ 457200 w 685800"/>
                <a:gd name="connsiteY53" fmla="*/ 647700 h 685800"/>
                <a:gd name="connsiteX54" fmla="*/ 495300 w 685800"/>
                <a:gd name="connsiteY54" fmla="*/ 685800 h 685800"/>
                <a:gd name="connsiteX55" fmla="*/ 533400 w 685800"/>
                <a:gd name="connsiteY55" fmla="*/ 685800 h 685800"/>
                <a:gd name="connsiteX56" fmla="*/ 571500 w 685800"/>
                <a:gd name="connsiteY56" fmla="*/ 647700 h 685800"/>
                <a:gd name="connsiteX57" fmla="*/ 609600 w 685800"/>
                <a:gd name="connsiteY57" fmla="*/ 685800 h 685800"/>
                <a:gd name="connsiteX58" fmla="*/ 685800 w 685800"/>
                <a:gd name="connsiteY58" fmla="*/ 685800 h 685800"/>
                <a:gd name="connsiteX59" fmla="*/ 685800 w 685800"/>
                <a:gd name="connsiteY59" fmla="*/ 609600 h 685800"/>
                <a:gd name="connsiteX60" fmla="*/ 647700 w 685800"/>
                <a:gd name="connsiteY60" fmla="*/ 571500 h 685800"/>
                <a:gd name="connsiteX61" fmla="*/ 685800 w 685800"/>
                <a:gd name="connsiteY61" fmla="*/ 533400 h 685800"/>
                <a:gd name="connsiteX62" fmla="*/ 685800 w 685800"/>
                <a:gd name="connsiteY62" fmla="*/ 495300 h 685800"/>
                <a:gd name="connsiteX63" fmla="*/ 647700 w 685800"/>
                <a:gd name="connsiteY63" fmla="*/ 457200 h 685800"/>
                <a:gd name="connsiteX64" fmla="*/ 685800 w 685800"/>
                <a:gd name="connsiteY64" fmla="*/ 419100 h 685800"/>
                <a:gd name="connsiteX65" fmla="*/ 685800 w 685800"/>
                <a:gd name="connsiteY65" fmla="*/ 381000 h 685800"/>
                <a:gd name="connsiteX66" fmla="*/ 647700 w 685800"/>
                <a:gd name="connsiteY66" fmla="*/ 342900 h 685800"/>
                <a:gd name="connsiteX67" fmla="*/ 685800 w 685800"/>
                <a:gd name="connsiteY67" fmla="*/ 304800 h 685800"/>
                <a:gd name="connsiteX68" fmla="*/ 685800 w 685800"/>
                <a:gd name="connsiteY68" fmla="*/ 266700 h 685800"/>
                <a:gd name="connsiteX69" fmla="*/ 647700 w 685800"/>
                <a:gd name="connsiteY69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lnTo>
                    <a:pt x="609600" y="609600"/>
                  </a:lnTo>
                  <a:close/>
                  <a:moveTo>
                    <a:pt x="647700" y="228600"/>
                  </a:moveTo>
                  <a:cubicBezTo>
                    <a:pt x="647700" y="207645"/>
                    <a:pt x="664845" y="190500"/>
                    <a:pt x="685800" y="190500"/>
                  </a:cubicBezTo>
                  <a:lnTo>
                    <a:pt x="685800" y="152400"/>
                  </a:lnTo>
                  <a:cubicBezTo>
                    <a:pt x="664845" y="152400"/>
                    <a:pt x="647700" y="135255"/>
                    <a:pt x="647700" y="114300"/>
                  </a:cubicBezTo>
                  <a:cubicBezTo>
                    <a:pt x="647700" y="93345"/>
                    <a:pt x="664845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0955"/>
                    <a:pt x="592455" y="38100"/>
                    <a:pt x="571500" y="38100"/>
                  </a:cubicBezTo>
                  <a:cubicBezTo>
                    <a:pt x="550545" y="38100"/>
                    <a:pt x="533400" y="20955"/>
                    <a:pt x="533400" y="0"/>
                  </a:cubicBezTo>
                  <a:lnTo>
                    <a:pt x="495300" y="0"/>
                  </a:lnTo>
                  <a:cubicBezTo>
                    <a:pt x="495300" y="20955"/>
                    <a:pt x="478155" y="38100"/>
                    <a:pt x="457200" y="38100"/>
                  </a:cubicBezTo>
                  <a:cubicBezTo>
                    <a:pt x="436245" y="38100"/>
                    <a:pt x="419100" y="20955"/>
                    <a:pt x="419100" y="0"/>
                  </a:cubicBezTo>
                  <a:lnTo>
                    <a:pt x="381000" y="0"/>
                  </a:lnTo>
                  <a:cubicBezTo>
                    <a:pt x="381000" y="20955"/>
                    <a:pt x="363855" y="38100"/>
                    <a:pt x="342900" y="38100"/>
                  </a:cubicBezTo>
                  <a:cubicBezTo>
                    <a:pt x="321945" y="38100"/>
                    <a:pt x="304800" y="20955"/>
                    <a:pt x="304800" y="0"/>
                  </a:cubicBezTo>
                  <a:lnTo>
                    <a:pt x="266700" y="0"/>
                  </a:lnTo>
                  <a:cubicBezTo>
                    <a:pt x="266700" y="20955"/>
                    <a:pt x="249555" y="38100"/>
                    <a:pt x="228600" y="38100"/>
                  </a:cubicBezTo>
                  <a:cubicBezTo>
                    <a:pt x="207645" y="38100"/>
                    <a:pt x="190500" y="20955"/>
                    <a:pt x="190500" y="0"/>
                  </a:cubicBezTo>
                  <a:lnTo>
                    <a:pt x="152400" y="0"/>
                  </a:lnTo>
                  <a:cubicBezTo>
                    <a:pt x="152400" y="20955"/>
                    <a:pt x="135255" y="38100"/>
                    <a:pt x="114300" y="38100"/>
                  </a:cubicBezTo>
                  <a:cubicBezTo>
                    <a:pt x="93345" y="38100"/>
                    <a:pt x="76200" y="20955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0955" y="76200"/>
                    <a:pt x="38100" y="93345"/>
                    <a:pt x="38100" y="114300"/>
                  </a:cubicBezTo>
                  <a:cubicBezTo>
                    <a:pt x="38100" y="135255"/>
                    <a:pt x="20955" y="152400"/>
                    <a:pt x="0" y="152400"/>
                  </a:cubicBezTo>
                  <a:lnTo>
                    <a:pt x="0" y="190500"/>
                  </a:lnTo>
                  <a:cubicBezTo>
                    <a:pt x="20955" y="190500"/>
                    <a:pt x="38100" y="207645"/>
                    <a:pt x="38100" y="228600"/>
                  </a:cubicBezTo>
                  <a:cubicBezTo>
                    <a:pt x="38100" y="249555"/>
                    <a:pt x="20955" y="266700"/>
                    <a:pt x="0" y="266700"/>
                  </a:cubicBezTo>
                  <a:lnTo>
                    <a:pt x="0" y="304800"/>
                  </a:lnTo>
                  <a:cubicBezTo>
                    <a:pt x="20955" y="304800"/>
                    <a:pt x="38100" y="321945"/>
                    <a:pt x="38100" y="342900"/>
                  </a:cubicBezTo>
                  <a:cubicBezTo>
                    <a:pt x="38100" y="363855"/>
                    <a:pt x="20955" y="381000"/>
                    <a:pt x="0" y="381000"/>
                  </a:cubicBezTo>
                  <a:lnTo>
                    <a:pt x="0" y="419100"/>
                  </a:lnTo>
                  <a:cubicBezTo>
                    <a:pt x="20955" y="419100"/>
                    <a:pt x="38100" y="436245"/>
                    <a:pt x="38100" y="457200"/>
                  </a:cubicBezTo>
                  <a:cubicBezTo>
                    <a:pt x="38100" y="478155"/>
                    <a:pt x="20955" y="495300"/>
                    <a:pt x="0" y="495300"/>
                  </a:cubicBezTo>
                  <a:lnTo>
                    <a:pt x="0" y="533400"/>
                  </a:lnTo>
                  <a:cubicBezTo>
                    <a:pt x="20955" y="533400"/>
                    <a:pt x="38100" y="550545"/>
                    <a:pt x="38100" y="571500"/>
                  </a:cubicBezTo>
                  <a:cubicBezTo>
                    <a:pt x="38100" y="592455"/>
                    <a:pt x="20955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845"/>
                    <a:pt x="93345" y="647700"/>
                    <a:pt x="114300" y="647700"/>
                  </a:cubicBezTo>
                  <a:cubicBezTo>
                    <a:pt x="135255" y="647700"/>
                    <a:pt x="152400" y="664845"/>
                    <a:pt x="152400" y="685800"/>
                  </a:cubicBezTo>
                  <a:lnTo>
                    <a:pt x="190500" y="685800"/>
                  </a:lnTo>
                  <a:cubicBezTo>
                    <a:pt x="190500" y="664845"/>
                    <a:pt x="207645" y="647700"/>
                    <a:pt x="228600" y="647700"/>
                  </a:cubicBezTo>
                  <a:cubicBezTo>
                    <a:pt x="249555" y="647700"/>
                    <a:pt x="266700" y="664845"/>
                    <a:pt x="266700" y="685800"/>
                  </a:cubicBezTo>
                  <a:lnTo>
                    <a:pt x="304800" y="685800"/>
                  </a:lnTo>
                  <a:cubicBezTo>
                    <a:pt x="304800" y="664845"/>
                    <a:pt x="321945" y="647700"/>
                    <a:pt x="342900" y="647700"/>
                  </a:cubicBezTo>
                  <a:cubicBezTo>
                    <a:pt x="363855" y="647700"/>
                    <a:pt x="381000" y="664845"/>
                    <a:pt x="381000" y="685800"/>
                  </a:cubicBezTo>
                  <a:lnTo>
                    <a:pt x="419100" y="685800"/>
                  </a:lnTo>
                  <a:cubicBezTo>
                    <a:pt x="419100" y="664845"/>
                    <a:pt x="436245" y="647700"/>
                    <a:pt x="457200" y="647700"/>
                  </a:cubicBezTo>
                  <a:cubicBezTo>
                    <a:pt x="478155" y="647700"/>
                    <a:pt x="495300" y="664845"/>
                    <a:pt x="495300" y="685800"/>
                  </a:cubicBezTo>
                  <a:lnTo>
                    <a:pt x="533400" y="685800"/>
                  </a:lnTo>
                  <a:cubicBezTo>
                    <a:pt x="533400" y="664845"/>
                    <a:pt x="550545" y="647700"/>
                    <a:pt x="571500" y="647700"/>
                  </a:cubicBezTo>
                  <a:cubicBezTo>
                    <a:pt x="592455" y="647700"/>
                    <a:pt x="609600" y="664845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845" y="609600"/>
                    <a:pt x="647700" y="592455"/>
                    <a:pt x="647700" y="571500"/>
                  </a:cubicBezTo>
                  <a:cubicBezTo>
                    <a:pt x="647700" y="550545"/>
                    <a:pt x="664845" y="533400"/>
                    <a:pt x="685800" y="533400"/>
                  </a:cubicBezTo>
                  <a:lnTo>
                    <a:pt x="685800" y="495300"/>
                  </a:lnTo>
                  <a:cubicBezTo>
                    <a:pt x="664845" y="495300"/>
                    <a:pt x="647700" y="478155"/>
                    <a:pt x="647700" y="457200"/>
                  </a:cubicBezTo>
                  <a:cubicBezTo>
                    <a:pt x="647700" y="436245"/>
                    <a:pt x="664845" y="419100"/>
                    <a:pt x="685800" y="419100"/>
                  </a:cubicBezTo>
                  <a:lnTo>
                    <a:pt x="685800" y="381000"/>
                  </a:lnTo>
                  <a:cubicBezTo>
                    <a:pt x="664845" y="381000"/>
                    <a:pt x="647700" y="363855"/>
                    <a:pt x="647700" y="342900"/>
                  </a:cubicBezTo>
                  <a:cubicBezTo>
                    <a:pt x="647700" y="321945"/>
                    <a:pt x="664845" y="304800"/>
                    <a:pt x="685800" y="304800"/>
                  </a:cubicBezTo>
                  <a:lnTo>
                    <a:pt x="685800" y="266700"/>
                  </a:lnTo>
                  <a:cubicBezTo>
                    <a:pt x="664845" y="266700"/>
                    <a:pt x="647700" y="249555"/>
                    <a:pt x="647700" y="228600"/>
                  </a:cubicBez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D003EF-86A7-9291-BD91-D92FA2E20FF6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CONDIZIONI DI INVIO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Ad inizio 2023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FE07153-5C75-F905-6CF0-9BBBBC6542BF}"/>
              </a:ext>
            </a:extLst>
          </p:cNvPr>
          <p:cNvGrpSpPr/>
          <p:nvPr/>
        </p:nvGrpSpPr>
        <p:grpSpPr>
          <a:xfrm>
            <a:off x="1378473" y="2579181"/>
            <a:ext cx="9547482" cy="1240777"/>
            <a:chOff x="1381429" y="1353116"/>
            <a:chExt cx="9547482" cy="1240777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374C8A89-D454-B99C-0CE3-38261DDC177B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solidFill>
              <a:srgbClr val="EE0000"/>
            </a:solidFill>
          </p:grpSpPr>
          <p:sp>
            <p:nvSpPr>
              <p:cNvPr id="18" name="Shape 47653">
                <a:extLst>
                  <a:ext uri="{FF2B5EF4-FFF2-40B4-BE49-F238E27FC236}">
                    <a16:creationId xmlns:a16="http://schemas.microsoft.com/office/drawing/2014/main" id="{3644359E-3345-6C85-981D-B1AA1CC57959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2F559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5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28" name="Shape 47654">
                <a:extLst>
                  <a:ext uri="{FF2B5EF4-FFF2-40B4-BE49-F238E27FC236}">
                    <a16:creationId xmlns:a16="http://schemas.microsoft.com/office/drawing/2014/main" id="{91D3288A-C946-DF1A-95A3-7BC20CCD2450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solidFill>
                <a:srgbClr val="4472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5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12" name="Pentagon 8">
              <a:extLst>
                <a:ext uri="{FF2B5EF4-FFF2-40B4-BE49-F238E27FC236}">
                  <a16:creationId xmlns:a16="http://schemas.microsoft.com/office/drawing/2014/main" id="{EFA094F8-FB3C-E05A-95AC-D0620935AEEF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7" name="Subtitle 2">
              <a:extLst>
                <a:ext uri="{FF2B5EF4-FFF2-40B4-BE49-F238E27FC236}">
                  <a16:creationId xmlns:a16="http://schemas.microsoft.com/office/drawing/2014/main" id="{FB4B8D71-AE5C-7B8C-F3A1-FF87265AA848}"/>
                </a:ext>
              </a:extLst>
            </p:cNvPr>
            <p:cNvSpPr txBox="1">
              <a:spLocks/>
            </p:cNvSpPr>
            <p:nvPr/>
          </p:nvSpPr>
          <p:spPr>
            <a:xfrm>
              <a:off x="1873152" y="1515257"/>
              <a:ext cx="8390170" cy="507831"/>
            </a:xfrm>
            <a:prstGeom prst="rect">
              <a:avLst/>
            </a:prstGeom>
            <a:solidFill>
              <a:srgbClr val="4472C4"/>
            </a:solidFill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>
                <a:lnSpc>
                  <a:spcPct val="100000"/>
                </a:lnSpc>
                <a:spcAft>
                  <a:spcPts val="800"/>
                </a:spcAft>
              </a:pPr>
              <a:r>
                <a:rPr lang="it-IT" sz="15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L’opzione di invio di «default» è la posta cartacea</a:t>
              </a:r>
              <a:r>
                <a:rPr lang="it-IT" sz="1500" dirty="0">
                  <a:solidFill>
                    <a:schemeClr val="bg1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, i</a:t>
              </a:r>
              <a:r>
                <a:rPr lang="it-IT" sz="15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l cliente deve esplicitamente dichiarare di scegliere la posta online affinché il servizio venga attivato.</a:t>
              </a:r>
            </a:p>
          </p:txBody>
        </p:sp>
      </p:grp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09215FF2-4041-947C-2B36-972F11FB55FA}"/>
              </a:ext>
            </a:extLst>
          </p:cNvPr>
          <p:cNvGrpSpPr/>
          <p:nvPr/>
        </p:nvGrpSpPr>
        <p:grpSpPr>
          <a:xfrm>
            <a:off x="1378473" y="3897356"/>
            <a:ext cx="8930208" cy="1240777"/>
            <a:chOff x="1294496" y="1428751"/>
            <a:chExt cx="8930208" cy="916455"/>
          </a:xfrm>
          <a:solidFill>
            <a:srgbClr val="EE0000"/>
          </a:solidFill>
        </p:grpSpPr>
        <p:sp>
          <p:nvSpPr>
            <p:cNvPr id="47" name="Shape 47653">
              <a:extLst>
                <a:ext uri="{FF2B5EF4-FFF2-40B4-BE49-F238E27FC236}">
                  <a16:creationId xmlns:a16="http://schemas.microsoft.com/office/drawing/2014/main" id="{D794DAA7-6410-BBF1-A92E-B8308CEBF966}"/>
                </a:ext>
              </a:extLst>
            </p:cNvPr>
            <p:cNvSpPr/>
            <p:nvPr/>
          </p:nvSpPr>
          <p:spPr>
            <a:xfrm rot="10800000">
              <a:off x="1294496" y="2084856"/>
              <a:ext cx="491722" cy="260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2F559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8" name="Shape 47654">
              <a:extLst>
                <a:ext uri="{FF2B5EF4-FFF2-40B4-BE49-F238E27FC236}">
                  <a16:creationId xmlns:a16="http://schemas.microsoft.com/office/drawing/2014/main" id="{148559B7-C9D9-C2C1-6F24-24EAD5E01DAF}"/>
                </a:ext>
              </a:extLst>
            </p:cNvPr>
            <p:cNvSpPr/>
            <p:nvPr/>
          </p:nvSpPr>
          <p:spPr>
            <a:xfrm>
              <a:off x="1294496" y="1428751"/>
              <a:ext cx="8930208" cy="656105"/>
            </a:xfrm>
            <a:prstGeom prst="rect">
              <a:avLst/>
            </a:prstGeom>
            <a:solidFill>
              <a:srgbClr val="4472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45" name="Pentagon 8">
            <a:extLst>
              <a:ext uri="{FF2B5EF4-FFF2-40B4-BE49-F238E27FC236}">
                <a16:creationId xmlns:a16="http://schemas.microsoft.com/office/drawing/2014/main" id="{D035850E-6AD3-BD52-24EA-4969326B8377}"/>
              </a:ext>
            </a:extLst>
          </p:cNvPr>
          <p:cNvSpPr/>
          <p:nvPr/>
        </p:nvSpPr>
        <p:spPr>
          <a:xfrm>
            <a:off x="7954077" y="3897356"/>
            <a:ext cx="2971878" cy="888292"/>
          </a:xfrm>
          <a:prstGeom prst="homePlat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Subtitle 2">
            <a:extLst>
              <a:ext uri="{FF2B5EF4-FFF2-40B4-BE49-F238E27FC236}">
                <a16:creationId xmlns:a16="http://schemas.microsoft.com/office/drawing/2014/main" id="{C8D10215-C1B3-53E1-E94F-42BF4FA3CFE8}"/>
              </a:ext>
            </a:extLst>
          </p:cNvPr>
          <p:cNvSpPr txBox="1">
            <a:spLocks/>
          </p:cNvSpPr>
          <p:nvPr/>
        </p:nvSpPr>
        <p:spPr>
          <a:xfrm>
            <a:off x="1870196" y="3909822"/>
            <a:ext cx="8390170" cy="861774"/>
          </a:xfrm>
          <a:prstGeom prst="rect">
            <a:avLst/>
          </a:prstGeom>
          <a:solidFill>
            <a:srgbClr val="4472C4"/>
          </a:solidFill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500" dirty="0">
                <a:solidFill>
                  <a:schemeClr val="bg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Le comunicazioni relative a prestazioni non disponibili online devono essere inviate per Posta cartacea (per esempio alcune operazioni che vengono svolte esclusivamente allo sportello).</a:t>
            </a:r>
          </a:p>
        </p:txBody>
      </p: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F8ADB668-F277-6BFF-4F36-85A743C448EE}"/>
              </a:ext>
            </a:extLst>
          </p:cNvPr>
          <p:cNvGrpSpPr/>
          <p:nvPr/>
        </p:nvGrpSpPr>
        <p:grpSpPr>
          <a:xfrm>
            <a:off x="1378473" y="5215531"/>
            <a:ext cx="9547482" cy="1240777"/>
            <a:chOff x="1381429" y="1353116"/>
            <a:chExt cx="9547482" cy="1240777"/>
          </a:xfrm>
        </p:grpSpPr>
        <p:grpSp>
          <p:nvGrpSpPr>
            <p:cNvPr id="50" name="Gruppo 49">
              <a:extLst>
                <a:ext uri="{FF2B5EF4-FFF2-40B4-BE49-F238E27FC236}">
                  <a16:creationId xmlns:a16="http://schemas.microsoft.com/office/drawing/2014/main" id="{191A47A3-8188-907F-3714-912009191691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solidFill>
              <a:srgbClr val="EE0000"/>
            </a:solidFill>
          </p:grpSpPr>
          <p:sp>
            <p:nvSpPr>
              <p:cNvPr id="53" name="Shape 47653">
                <a:extLst>
                  <a:ext uri="{FF2B5EF4-FFF2-40B4-BE49-F238E27FC236}">
                    <a16:creationId xmlns:a16="http://schemas.microsoft.com/office/drawing/2014/main" id="{123E9BBF-7717-3C60-B4FB-7ACC58FB386E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2F559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5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4" name="Shape 47654">
                <a:extLst>
                  <a:ext uri="{FF2B5EF4-FFF2-40B4-BE49-F238E27FC236}">
                    <a16:creationId xmlns:a16="http://schemas.microsoft.com/office/drawing/2014/main" id="{E29270F9-8DA6-4F6D-0E1A-160001377D24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solidFill>
                <a:srgbClr val="4472C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5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1" name="Pentagon 8">
              <a:extLst>
                <a:ext uri="{FF2B5EF4-FFF2-40B4-BE49-F238E27FC236}">
                  <a16:creationId xmlns:a16="http://schemas.microsoft.com/office/drawing/2014/main" id="{022E983F-C3B2-458B-A947-D7074F6690A8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2" name="Subtitle 2">
              <a:extLst>
                <a:ext uri="{FF2B5EF4-FFF2-40B4-BE49-F238E27FC236}">
                  <a16:creationId xmlns:a16="http://schemas.microsoft.com/office/drawing/2014/main" id="{34AF5CC8-09F1-99BB-409A-A6805311DBFC}"/>
                </a:ext>
              </a:extLst>
            </p:cNvPr>
            <p:cNvSpPr txBox="1">
              <a:spLocks/>
            </p:cNvSpPr>
            <p:nvPr/>
          </p:nvSpPr>
          <p:spPr>
            <a:xfrm>
              <a:off x="1873152" y="1482844"/>
              <a:ext cx="8390170" cy="572657"/>
            </a:xfrm>
            <a:prstGeom prst="rect">
              <a:avLst/>
            </a:prstGeom>
            <a:solidFill>
              <a:srgbClr val="4472C4"/>
            </a:solidFill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just" rtl="0">
                <a:lnSpc>
                  <a:spcPct val="116666"/>
                </a:lnSpc>
                <a:spcBef>
                  <a:spcPts val="600"/>
                </a:spcBef>
                <a:spcAft>
                  <a:spcPts val="0"/>
                </a:spcAft>
                <a:buClr>
                  <a:srgbClr val="1E4D56"/>
                </a:buClr>
                <a:buSzPts val="1200"/>
              </a:pPr>
              <a:r>
                <a:rPr lang="it-IT" sz="1500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  <a:sym typeface="Arial"/>
                </a:rPr>
                <a:t>S</a:t>
              </a:r>
              <a:r>
                <a:rPr lang="it-IT" sz="1500" u="none" strike="noStrike" cap="none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  <a:sym typeface="Arial"/>
                </a:rPr>
                <a:t>ono disponibili sul portale web/CBI solamente i documenti relativi ai </a:t>
              </a:r>
              <a:r>
                <a:rPr lang="it-IT" sz="1500" dirty="0">
                  <a:solidFill>
                    <a:schemeClr val="bg1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  <a:sym typeface="Arial"/>
                </a:rPr>
                <a:t>prodotti</a:t>
              </a:r>
              <a:r>
                <a:rPr lang="it-IT" sz="1500" u="none" strike="noStrike" cap="none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  <a:sym typeface="Arial"/>
                </a:rPr>
                <a:t>/servizi disponibili online.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12559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0183B6F0-0E96-2415-459C-B08D65262A97}"/>
              </a:ext>
            </a:extLst>
          </p:cNvPr>
          <p:cNvGrpSpPr/>
          <p:nvPr/>
        </p:nvGrpSpPr>
        <p:grpSpPr>
          <a:xfrm>
            <a:off x="1880363" y="942097"/>
            <a:ext cx="8368538" cy="5646297"/>
            <a:chOff x="243977" y="1485576"/>
            <a:chExt cx="5199978" cy="3694722"/>
          </a:xfrm>
          <a:solidFill>
            <a:srgbClr val="FF1515"/>
          </a:solidFill>
        </p:grpSpPr>
        <p:sp>
          <p:nvSpPr>
            <p:cNvPr id="6" name="Elaborazione 5">
              <a:extLst>
                <a:ext uri="{FF2B5EF4-FFF2-40B4-BE49-F238E27FC236}">
                  <a16:creationId xmlns:a16="http://schemas.microsoft.com/office/drawing/2014/main" id="{6D162157-D3D7-765D-325A-5B9619CB7A2F}"/>
                </a:ext>
              </a:extLst>
            </p:cNvPr>
            <p:cNvSpPr/>
            <p:nvPr/>
          </p:nvSpPr>
          <p:spPr>
            <a:xfrm>
              <a:off x="243977" y="1485576"/>
              <a:ext cx="5199978" cy="3694722"/>
            </a:xfrm>
            <a:prstGeom prst="flowChartProcess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" name="Elemento grafico 5" descr="Busta contorno">
              <a:extLst>
                <a:ext uri="{FF2B5EF4-FFF2-40B4-BE49-F238E27FC236}">
                  <a16:creationId xmlns:a16="http://schemas.microsoft.com/office/drawing/2014/main" id="{BEF1AABE-B6B2-E8D6-242B-EACC62661B38}"/>
                </a:ext>
              </a:extLst>
            </p:cNvPr>
            <p:cNvSpPr/>
            <p:nvPr/>
          </p:nvSpPr>
          <p:spPr>
            <a:xfrm>
              <a:off x="243977" y="1485578"/>
              <a:ext cx="5199977" cy="3694720"/>
            </a:xfrm>
            <a:custGeom>
              <a:avLst/>
              <a:gdLst>
                <a:gd name="connsiteX0" fmla="*/ 0 w 5199977"/>
                <a:gd name="connsiteY0" fmla="*/ 0 h 3694720"/>
                <a:gd name="connsiteX1" fmla="*/ 0 w 5199977"/>
                <a:gd name="connsiteY1" fmla="*/ 3694721 h 3694720"/>
                <a:gd name="connsiteX2" fmla="*/ 5199977 w 5199977"/>
                <a:gd name="connsiteY2" fmla="*/ 3694721 h 3694720"/>
                <a:gd name="connsiteX3" fmla="*/ 5199977 w 5199977"/>
                <a:gd name="connsiteY3" fmla="*/ 0 h 3694720"/>
                <a:gd name="connsiteX4" fmla="*/ 2745178 w 5199977"/>
                <a:gd name="connsiteY4" fmla="*/ 2358053 h 3694720"/>
                <a:gd name="connsiteX5" fmla="*/ 2454800 w 5199977"/>
                <a:gd name="connsiteY5" fmla="*/ 2358053 h 3694720"/>
                <a:gd name="connsiteX6" fmla="*/ 234752 w 5199977"/>
                <a:gd name="connsiteY6" fmla="*/ 138005 h 3694720"/>
                <a:gd name="connsiteX7" fmla="*/ 234758 w 5199977"/>
                <a:gd name="connsiteY7" fmla="*/ 137040 h 3694720"/>
                <a:gd name="connsiteX8" fmla="*/ 235231 w 5199977"/>
                <a:gd name="connsiteY8" fmla="*/ 136842 h 3694720"/>
                <a:gd name="connsiteX9" fmla="*/ 4964746 w 5199977"/>
                <a:gd name="connsiteY9" fmla="*/ 136842 h 3694720"/>
                <a:gd name="connsiteX10" fmla="*/ 4965424 w 5199977"/>
                <a:gd name="connsiteY10" fmla="*/ 137533 h 3694720"/>
                <a:gd name="connsiteX11" fmla="*/ 4965226 w 5199977"/>
                <a:gd name="connsiteY11" fmla="*/ 138005 h 3694720"/>
                <a:gd name="connsiteX12" fmla="*/ 1750613 w 5199977"/>
                <a:gd name="connsiteY12" fmla="*/ 1847360 h 3694720"/>
                <a:gd name="connsiteX13" fmla="*/ 138005 w 5199977"/>
                <a:gd name="connsiteY13" fmla="*/ 3459969 h 3694720"/>
                <a:gd name="connsiteX14" fmla="*/ 137040 w 5199977"/>
                <a:gd name="connsiteY14" fmla="*/ 3459962 h 3694720"/>
                <a:gd name="connsiteX15" fmla="*/ 136842 w 5199977"/>
                <a:gd name="connsiteY15" fmla="*/ 3459490 h 3694720"/>
                <a:gd name="connsiteX16" fmla="*/ 136842 w 5199977"/>
                <a:gd name="connsiteY16" fmla="*/ 235231 h 3694720"/>
                <a:gd name="connsiteX17" fmla="*/ 137533 w 5199977"/>
                <a:gd name="connsiteY17" fmla="*/ 234553 h 3694720"/>
                <a:gd name="connsiteX18" fmla="*/ 138005 w 5199977"/>
                <a:gd name="connsiteY18" fmla="*/ 234752 h 3694720"/>
                <a:gd name="connsiteX19" fmla="*/ 1847360 w 5199977"/>
                <a:gd name="connsiteY19" fmla="*/ 1944107 h 3694720"/>
                <a:gd name="connsiteX20" fmla="*/ 2358053 w 5199977"/>
                <a:gd name="connsiteY20" fmla="*/ 2454800 h 3694720"/>
                <a:gd name="connsiteX21" fmla="*/ 2841863 w 5199977"/>
                <a:gd name="connsiteY21" fmla="*/ 2454861 h 3694720"/>
                <a:gd name="connsiteX22" fmla="*/ 2841924 w 5199977"/>
                <a:gd name="connsiteY22" fmla="*/ 2454800 h 3694720"/>
                <a:gd name="connsiteX23" fmla="*/ 3352617 w 5199977"/>
                <a:gd name="connsiteY23" fmla="*/ 1944107 h 3694720"/>
                <a:gd name="connsiteX24" fmla="*/ 4965226 w 5199977"/>
                <a:gd name="connsiteY24" fmla="*/ 3556716 h 3694720"/>
                <a:gd name="connsiteX25" fmla="*/ 4965219 w 5199977"/>
                <a:gd name="connsiteY25" fmla="*/ 3557681 h 3694720"/>
                <a:gd name="connsiteX26" fmla="*/ 4964746 w 5199977"/>
                <a:gd name="connsiteY26" fmla="*/ 3557879 h 3694720"/>
                <a:gd name="connsiteX27" fmla="*/ 235231 w 5199977"/>
                <a:gd name="connsiteY27" fmla="*/ 3557879 h 3694720"/>
                <a:gd name="connsiteX28" fmla="*/ 234553 w 5199977"/>
                <a:gd name="connsiteY28" fmla="*/ 3557188 h 3694720"/>
                <a:gd name="connsiteX29" fmla="*/ 234752 w 5199977"/>
                <a:gd name="connsiteY29" fmla="*/ 3556716 h 3694720"/>
                <a:gd name="connsiteX30" fmla="*/ 3449364 w 5199977"/>
                <a:gd name="connsiteY30" fmla="*/ 1847360 h 3694720"/>
                <a:gd name="connsiteX31" fmla="*/ 5061973 w 5199977"/>
                <a:gd name="connsiteY31" fmla="*/ 234752 h 3694720"/>
                <a:gd name="connsiteX32" fmla="*/ 5062937 w 5199977"/>
                <a:gd name="connsiteY32" fmla="*/ 234759 h 3694720"/>
                <a:gd name="connsiteX33" fmla="*/ 5063136 w 5199977"/>
                <a:gd name="connsiteY33" fmla="*/ 235231 h 3694720"/>
                <a:gd name="connsiteX34" fmla="*/ 5063136 w 5199977"/>
                <a:gd name="connsiteY34" fmla="*/ 3459490 h 3694720"/>
                <a:gd name="connsiteX35" fmla="*/ 5062445 w 5199977"/>
                <a:gd name="connsiteY35" fmla="*/ 3460167 h 3694720"/>
                <a:gd name="connsiteX36" fmla="*/ 5061973 w 5199977"/>
                <a:gd name="connsiteY36" fmla="*/ 3459969 h 369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199977" h="3694720">
                  <a:moveTo>
                    <a:pt x="0" y="0"/>
                  </a:moveTo>
                  <a:lnTo>
                    <a:pt x="0" y="3694721"/>
                  </a:lnTo>
                  <a:lnTo>
                    <a:pt x="5199977" y="3694721"/>
                  </a:lnTo>
                  <a:lnTo>
                    <a:pt x="5199977" y="0"/>
                  </a:lnTo>
                  <a:close/>
                  <a:moveTo>
                    <a:pt x="2745178" y="2358053"/>
                  </a:moveTo>
                  <a:cubicBezTo>
                    <a:pt x="2664852" y="2437900"/>
                    <a:pt x="2535126" y="2437900"/>
                    <a:pt x="2454800" y="2358053"/>
                  </a:cubicBezTo>
                  <a:lnTo>
                    <a:pt x="234752" y="138005"/>
                  </a:lnTo>
                  <a:cubicBezTo>
                    <a:pt x="234485" y="137738"/>
                    <a:pt x="234492" y="137300"/>
                    <a:pt x="234758" y="137040"/>
                  </a:cubicBezTo>
                  <a:cubicBezTo>
                    <a:pt x="234888" y="136917"/>
                    <a:pt x="235053" y="136842"/>
                    <a:pt x="235231" y="136842"/>
                  </a:cubicBezTo>
                  <a:lnTo>
                    <a:pt x="4964746" y="136842"/>
                  </a:lnTo>
                  <a:cubicBezTo>
                    <a:pt x="4965123" y="136848"/>
                    <a:pt x="4965424" y="137156"/>
                    <a:pt x="4965424" y="137533"/>
                  </a:cubicBezTo>
                  <a:cubicBezTo>
                    <a:pt x="4965417" y="137710"/>
                    <a:pt x="4965349" y="137881"/>
                    <a:pt x="4965226" y="138005"/>
                  </a:cubicBezTo>
                  <a:close/>
                  <a:moveTo>
                    <a:pt x="1750613" y="1847360"/>
                  </a:moveTo>
                  <a:lnTo>
                    <a:pt x="138005" y="3459969"/>
                  </a:lnTo>
                  <a:cubicBezTo>
                    <a:pt x="137738" y="3460236"/>
                    <a:pt x="137300" y="3460229"/>
                    <a:pt x="137040" y="3459962"/>
                  </a:cubicBezTo>
                  <a:cubicBezTo>
                    <a:pt x="136917" y="3459832"/>
                    <a:pt x="136842" y="3459668"/>
                    <a:pt x="136842" y="3459490"/>
                  </a:cubicBezTo>
                  <a:lnTo>
                    <a:pt x="136842" y="235231"/>
                  </a:lnTo>
                  <a:cubicBezTo>
                    <a:pt x="136848" y="234854"/>
                    <a:pt x="137156" y="234553"/>
                    <a:pt x="137533" y="234553"/>
                  </a:cubicBezTo>
                  <a:cubicBezTo>
                    <a:pt x="137710" y="234560"/>
                    <a:pt x="137881" y="234628"/>
                    <a:pt x="138005" y="234752"/>
                  </a:cubicBezTo>
                  <a:close/>
                  <a:moveTo>
                    <a:pt x="1847360" y="1944107"/>
                  </a:moveTo>
                  <a:lnTo>
                    <a:pt x="2358053" y="2454800"/>
                  </a:lnTo>
                  <a:cubicBezTo>
                    <a:pt x="2491638" y="2588419"/>
                    <a:pt x="2708244" y="2588446"/>
                    <a:pt x="2841863" y="2454861"/>
                  </a:cubicBezTo>
                  <a:cubicBezTo>
                    <a:pt x="2841883" y="2454841"/>
                    <a:pt x="2841904" y="2454820"/>
                    <a:pt x="2841924" y="2454800"/>
                  </a:cubicBezTo>
                  <a:lnTo>
                    <a:pt x="3352617" y="1944107"/>
                  </a:lnTo>
                  <a:lnTo>
                    <a:pt x="4965226" y="3556716"/>
                  </a:lnTo>
                  <a:cubicBezTo>
                    <a:pt x="4965492" y="3556983"/>
                    <a:pt x="4965486" y="3557421"/>
                    <a:pt x="4965219" y="3557681"/>
                  </a:cubicBezTo>
                  <a:cubicBezTo>
                    <a:pt x="4965089" y="3557804"/>
                    <a:pt x="4964924" y="3557879"/>
                    <a:pt x="4964746" y="3557879"/>
                  </a:cubicBezTo>
                  <a:lnTo>
                    <a:pt x="235231" y="3557879"/>
                  </a:lnTo>
                  <a:cubicBezTo>
                    <a:pt x="234854" y="3557872"/>
                    <a:pt x="234553" y="3557564"/>
                    <a:pt x="234553" y="3557188"/>
                  </a:cubicBezTo>
                  <a:cubicBezTo>
                    <a:pt x="234560" y="3557010"/>
                    <a:pt x="234628" y="3556839"/>
                    <a:pt x="234752" y="3556716"/>
                  </a:cubicBezTo>
                  <a:close/>
                  <a:moveTo>
                    <a:pt x="3449364" y="1847360"/>
                  </a:moveTo>
                  <a:lnTo>
                    <a:pt x="5061973" y="234752"/>
                  </a:lnTo>
                  <a:cubicBezTo>
                    <a:pt x="5062239" y="234485"/>
                    <a:pt x="5062677" y="234492"/>
                    <a:pt x="5062937" y="234759"/>
                  </a:cubicBezTo>
                  <a:cubicBezTo>
                    <a:pt x="5063061" y="234888"/>
                    <a:pt x="5063136" y="235053"/>
                    <a:pt x="5063136" y="235231"/>
                  </a:cubicBezTo>
                  <a:lnTo>
                    <a:pt x="5063136" y="3459490"/>
                  </a:lnTo>
                  <a:cubicBezTo>
                    <a:pt x="5063129" y="3459866"/>
                    <a:pt x="5062821" y="3460167"/>
                    <a:pt x="5062445" y="3460167"/>
                  </a:cubicBezTo>
                  <a:cubicBezTo>
                    <a:pt x="5062267" y="3460161"/>
                    <a:pt x="5062096" y="3460092"/>
                    <a:pt x="5061973" y="3459969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1EECF473-5A6F-1B09-5D21-6034657C9112}"/>
              </a:ext>
            </a:extLst>
          </p:cNvPr>
          <p:cNvGrpSpPr/>
          <p:nvPr/>
        </p:nvGrpSpPr>
        <p:grpSpPr>
          <a:xfrm>
            <a:off x="1381429" y="1286612"/>
            <a:ext cx="9547482" cy="1240777"/>
            <a:chOff x="1381429" y="1353116"/>
            <a:chExt cx="9547482" cy="1240777"/>
          </a:xfrm>
          <a:solidFill>
            <a:srgbClr val="CB0707"/>
          </a:solidFill>
        </p:grpSpPr>
        <p:grpSp>
          <p:nvGrpSpPr>
            <p:cNvPr id="29" name="Gruppo 28">
              <a:extLst>
                <a:ext uri="{FF2B5EF4-FFF2-40B4-BE49-F238E27FC236}">
                  <a16:creationId xmlns:a16="http://schemas.microsoft.com/office/drawing/2014/main" id="{37BA805B-4E76-148D-A208-CA41A5BF66A9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grpFill/>
          </p:grpSpPr>
          <p:sp>
            <p:nvSpPr>
              <p:cNvPr id="30" name="Shape 47653">
                <a:extLst>
                  <a:ext uri="{FF2B5EF4-FFF2-40B4-BE49-F238E27FC236}">
                    <a16:creationId xmlns:a16="http://schemas.microsoft.com/office/drawing/2014/main" id="{733D6F4A-7D2C-F99F-7255-8CD67FB0665B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99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1" name="Shape 47654">
                <a:extLst>
                  <a:ext uri="{FF2B5EF4-FFF2-40B4-BE49-F238E27FC236}">
                    <a16:creationId xmlns:a16="http://schemas.microsoft.com/office/drawing/2014/main" id="{FC0810AF-4B2F-0699-A013-2CA4D673B89B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32" name="Pentagon 8">
              <a:extLst>
                <a:ext uri="{FF2B5EF4-FFF2-40B4-BE49-F238E27FC236}">
                  <a16:creationId xmlns:a16="http://schemas.microsoft.com/office/drawing/2014/main" id="{1500A430-1069-188A-5CE5-6D8F438AC845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A611627-0AFE-8177-EBD2-BE4C0D17DF40}"/>
                </a:ext>
              </a:extLst>
            </p:cNvPr>
            <p:cNvSpPr txBox="1">
              <a:spLocks/>
            </p:cNvSpPr>
            <p:nvPr/>
          </p:nvSpPr>
          <p:spPr>
            <a:xfrm>
              <a:off x="1880362" y="1527957"/>
              <a:ext cx="8380004" cy="538609"/>
            </a:xfrm>
            <a:prstGeom prst="rect">
              <a:avLst/>
            </a:prstGeom>
            <a:grpFill/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>
                <a:lnSpc>
                  <a:spcPct val="100000"/>
                </a:lnSpc>
                <a:spcAft>
                  <a:spcPts val="800"/>
                </a:spcAft>
              </a:pP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Non è stato possibile ottenere dati dettagliati e completi per quanto riguarda l’affrancatura, la stampa e l’imbustamento del 2022.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D003EF-86A7-9291-BD91-D92FA2E20FF6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PRINCIPALI PROBLEMATICHE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Ad inizio 2023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FE07153-5C75-F905-6CF0-9BBBBC6542BF}"/>
              </a:ext>
            </a:extLst>
          </p:cNvPr>
          <p:cNvGrpSpPr/>
          <p:nvPr/>
        </p:nvGrpSpPr>
        <p:grpSpPr>
          <a:xfrm>
            <a:off x="1378473" y="2579181"/>
            <a:ext cx="9547482" cy="1240777"/>
            <a:chOff x="1381429" y="1353116"/>
            <a:chExt cx="9547482" cy="1240777"/>
          </a:xfrm>
          <a:solidFill>
            <a:srgbClr val="CB0707"/>
          </a:solidFill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374C8A89-D454-B99C-0CE3-38261DDC177B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grpFill/>
          </p:grpSpPr>
          <p:sp>
            <p:nvSpPr>
              <p:cNvPr id="18" name="Shape 47653">
                <a:extLst>
                  <a:ext uri="{FF2B5EF4-FFF2-40B4-BE49-F238E27FC236}">
                    <a16:creationId xmlns:a16="http://schemas.microsoft.com/office/drawing/2014/main" id="{3644359E-3345-6C85-981D-B1AA1CC57959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99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28" name="Shape 47654">
                <a:extLst>
                  <a:ext uri="{FF2B5EF4-FFF2-40B4-BE49-F238E27FC236}">
                    <a16:creationId xmlns:a16="http://schemas.microsoft.com/office/drawing/2014/main" id="{91D3288A-C946-DF1A-95A3-7BC20CCD2450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12" name="Pentagon 8">
              <a:extLst>
                <a:ext uri="{FF2B5EF4-FFF2-40B4-BE49-F238E27FC236}">
                  <a16:creationId xmlns:a16="http://schemas.microsoft.com/office/drawing/2014/main" id="{EFA094F8-FB3C-E05A-95AC-D0620935AEEF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7" name="Subtitle 2">
              <a:extLst>
                <a:ext uri="{FF2B5EF4-FFF2-40B4-BE49-F238E27FC236}">
                  <a16:creationId xmlns:a16="http://schemas.microsoft.com/office/drawing/2014/main" id="{FB4B8D71-AE5C-7B8C-F3A1-FF87265AA848}"/>
                </a:ext>
              </a:extLst>
            </p:cNvPr>
            <p:cNvSpPr txBox="1">
              <a:spLocks/>
            </p:cNvSpPr>
            <p:nvPr/>
          </p:nvSpPr>
          <p:spPr>
            <a:xfrm>
              <a:off x="1883317" y="1407817"/>
              <a:ext cx="8368538" cy="784830"/>
            </a:xfrm>
            <a:prstGeom prst="rect">
              <a:avLst/>
            </a:prstGeom>
            <a:grpFill/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>
                <a:lnSpc>
                  <a:spcPct val="100000"/>
                </a:lnSpc>
                <a:spcAft>
                  <a:spcPts val="800"/>
                </a:spcAft>
              </a:pP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Non è stato possibile effettuare il controllo tra i dati delle fatture del fornitore che si occupa delle spedizioni e i dati presenti interni alla banca (per mancanza di uno strumento di controllo centralizzato).</a:t>
              </a:r>
            </a:p>
          </p:txBody>
        </p:sp>
      </p:grp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1591A804-E02F-3A95-5240-95D626FD6BBB}"/>
              </a:ext>
            </a:extLst>
          </p:cNvPr>
          <p:cNvGrpSpPr/>
          <p:nvPr/>
        </p:nvGrpSpPr>
        <p:grpSpPr>
          <a:xfrm>
            <a:off x="1378473" y="3897356"/>
            <a:ext cx="9547482" cy="1240777"/>
            <a:chOff x="1381429" y="1353116"/>
            <a:chExt cx="9547482" cy="1240777"/>
          </a:xfrm>
          <a:solidFill>
            <a:srgbClr val="CB0707"/>
          </a:solidFill>
        </p:grpSpPr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09215FF2-4041-947C-2B36-972F11FB55FA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grpFill/>
          </p:grpSpPr>
          <p:sp>
            <p:nvSpPr>
              <p:cNvPr id="47" name="Shape 47653">
                <a:extLst>
                  <a:ext uri="{FF2B5EF4-FFF2-40B4-BE49-F238E27FC236}">
                    <a16:creationId xmlns:a16="http://schemas.microsoft.com/office/drawing/2014/main" id="{D794DAA7-6410-BBF1-A92E-B8308CEBF966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99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8" name="Shape 47654">
                <a:extLst>
                  <a:ext uri="{FF2B5EF4-FFF2-40B4-BE49-F238E27FC236}">
                    <a16:creationId xmlns:a16="http://schemas.microsoft.com/office/drawing/2014/main" id="{148559B7-C9D9-C2C1-6F24-24EAD5E01DAF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45" name="Pentagon 8">
              <a:extLst>
                <a:ext uri="{FF2B5EF4-FFF2-40B4-BE49-F238E27FC236}">
                  <a16:creationId xmlns:a16="http://schemas.microsoft.com/office/drawing/2014/main" id="{D035850E-6AD3-BD52-24EA-4969326B8377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6" name="Subtitle 2">
              <a:extLst>
                <a:ext uri="{FF2B5EF4-FFF2-40B4-BE49-F238E27FC236}">
                  <a16:creationId xmlns:a16="http://schemas.microsoft.com/office/drawing/2014/main" id="{C8D10215-C1B3-53E1-E94F-42BF4FA3CFE8}"/>
                </a:ext>
              </a:extLst>
            </p:cNvPr>
            <p:cNvSpPr txBox="1">
              <a:spLocks/>
            </p:cNvSpPr>
            <p:nvPr/>
          </p:nvSpPr>
          <p:spPr>
            <a:xfrm>
              <a:off x="1883317" y="1525896"/>
              <a:ext cx="8368538" cy="538609"/>
            </a:xfrm>
            <a:prstGeom prst="rect">
              <a:avLst/>
            </a:prstGeom>
            <a:grpFill/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it-IT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Non è stato possibile distinguere i volumi di produzione in formato cartaceo da quelli in formato elettronico.</a:t>
              </a:r>
            </a:p>
          </p:txBody>
        </p: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F8ADB668-F277-6BFF-4F36-85A743C448EE}"/>
              </a:ext>
            </a:extLst>
          </p:cNvPr>
          <p:cNvGrpSpPr/>
          <p:nvPr/>
        </p:nvGrpSpPr>
        <p:grpSpPr>
          <a:xfrm>
            <a:off x="1378473" y="5215531"/>
            <a:ext cx="9547482" cy="1240777"/>
            <a:chOff x="1381429" y="1353116"/>
            <a:chExt cx="9547482" cy="1240777"/>
          </a:xfrm>
          <a:solidFill>
            <a:srgbClr val="CB0707"/>
          </a:solidFill>
        </p:grpSpPr>
        <p:grpSp>
          <p:nvGrpSpPr>
            <p:cNvPr id="50" name="Gruppo 49">
              <a:extLst>
                <a:ext uri="{FF2B5EF4-FFF2-40B4-BE49-F238E27FC236}">
                  <a16:creationId xmlns:a16="http://schemas.microsoft.com/office/drawing/2014/main" id="{191A47A3-8188-907F-3714-912009191691}"/>
                </a:ext>
              </a:extLst>
            </p:cNvPr>
            <p:cNvGrpSpPr/>
            <p:nvPr/>
          </p:nvGrpSpPr>
          <p:grpSpPr>
            <a:xfrm>
              <a:off x="1381429" y="1353116"/>
              <a:ext cx="8930208" cy="1240777"/>
              <a:chOff x="1294496" y="1428751"/>
              <a:chExt cx="8930208" cy="916455"/>
            </a:xfrm>
            <a:grpFill/>
          </p:grpSpPr>
          <p:sp>
            <p:nvSpPr>
              <p:cNvPr id="53" name="Shape 47653">
                <a:extLst>
                  <a:ext uri="{FF2B5EF4-FFF2-40B4-BE49-F238E27FC236}">
                    <a16:creationId xmlns:a16="http://schemas.microsoft.com/office/drawing/2014/main" id="{123E9BBF-7717-3C60-B4FB-7ACC58FB386E}"/>
                  </a:ext>
                </a:extLst>
              </p:cNvPr>
              <p:cNvSpPr/>
              <p:nvPr/>
            </p:nvSpPr>
            <p:spPr>
              <a:xfrm rot="10800000">
                <a:off x="1294496" y="2084856"/>
                <a:ext cx="491722" cy="26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99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4" name="Shape 47654">
                <a:extLst>
                  <a:ext uri="{FF2B5EF4-FFF2-40B4-BE49-F238E27FC236}">
                    <a16:creationId xmlns:a16="http://schemas.microsoft.com/office/drawing/2014/main" id="{E29270F9-8DA6-4F6D-0E1A-160001377D24}"/>
                  </a:ext>
                </a:extLst>
              </p:cNvPr>
              <p:cNvSpPr/>
              <p:nvPr/>
            </p:nvSpPr>
            <p:spPr>
              <a:xfrm>
                <a:off x="1294496" y="1428751"/>
                <a:ext cx="8930208" cy="65610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1600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1" name="Pentagon 8">
              <a:extLst>
                <a:ext uri="{FF2B5EF4-FFF2-40B4-BE49-F238E27FC236}">
                  <a16:creationId xmlns:a16="http://schemas.microsoft.com/office/drawing/2014/main" id="{022E983F-C3B2-458B-A947-D7074F6690A8}"/>
                </a:ext>
              </a:extLst>
            </p:cNvPr>
            <p:cNvSpPr/>
            <p:nvPr/>
          </p:nvSpPr>
          <p:spPr>
            <a:xfrm>
              <a:off x="7957033" y="1353116"/>
              <a:ext cx="2971878" cy="888292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2" name="Subtitle 2">
              <a:extLst>
                <a:ext uri="{FF2B5EF4-FFF2-40B4-BE49-F238E27FC236}">
                  <a16:creationId xmlns:a16="http://schemas.microsoft.com/office/drawing/2014/main" id="{34AF5CC8-09F1-99BB-409A-A6805311DBFC}"/>
                </a:ext>
              </a:extLst>
            </p:cNvPr>
            <p:cNvSpPr txBox="1">
              <a:spLocks/>
            </p:cNvSpPr>
            <p:nvPr/>
          </p:nvSpPr>
          <p:spPr>
            <a:xfrm>
              <a:off x="1883318" y="1404848"/>
              <a:ext cx="8375750" cy="784830"/>
            </a:xfrm>
            <a:prstGeom prst="rect">
              <a:avLst/>
            </a:prstGeom>
            <a:grpFill/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>
                <a:lnSpc>
                  <a:spcPct val="100000"/>
                </a:lnSpc>
                <a:spcAft>
                  <a:spcPts val="800"/>
                </a:spcAft>
              </a:pPr>
              <a:r>
                <a:rPr lang="it-IT" sz="1600" dirty="0">
                  <a:solidFill>
                    <a:schemeClr val="bg1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È possibile identificare se u</a:t>
              </a:r>
              <a:r>
                <a:rPr lang="it-IT" sz="1600" dirty="0">
                  <a:solidFill>
                    <a:schemeClr val="bg1"/>
                  </a:solidFill>
                  <a:effectLst/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na particolare persona fisica dispone o meno di un rapporto (contratto bancario) presente sul portale online ma non quanti di questi rapporti siano effettivamente collegati.</a:t>
              </a:r>
            </a:p>
          </p:txBody>
        </p:sp>
      </p:grpSp>
      <p:sp>
        <p:nvSpPr>
          <p:cNvPr id="3" name="Elemento grafico 67" descr="Irritante con riempimento a tinta unita">
            <a:extLst>
              <a:ext uri="{FF2B5EF4-FFF2-40B4-BE49-F238E27FC236}">
                <a16:creationId xmlns:a16="http://schemas.microsoft.com/office/drawing/2014/main" id="{3DBCE08F-C038-275D-D3B5-4FC9F371BFE9}"/>
              </a:ext>
            </a:extLst>
          </p:cNvPr>
          <p:cNvSpPr/>
          <p:nvPr/>
        </p:nvSpPr>
        <p:spPr>
          <a:xfrm>
            <a:off x="9813914" y="509047"/>
            <a:ext cx="835409" cy="658446"/>
          </a:xfrm>
          <a:custGeom>
            <a:avLst/>
            <a:gdLst>
              <a:gd name="connsiteX0" fmla="*/ 815688 w 820792"/>
              <a:gd name="connsiteY0" fmla="*/ 666854 h 724004"/>
              <a:gd name="connsiteX1" fmla="*/ 443451 w 820792"/>
              <a:gd name="connsiteY1" fmla="*/ 19154 h 724004"/>
              <a:gd name="connsiteX2" fmla="*/ 391448 w 820792"/>
              <a:gd name="connsiteY2" fmla="*/ 5054 h 724004"/>
              <a:gd name="connsiteX3" fmla="*/ 377348 w 820792"/>
              <a:gd name="connsiteY3" fmla="*/ 19154 h 724004"/>
              <a:gd name="connsiteX4" fmla="*/ 5111 w 820792"/>
              <a:gd name="connsiteY4" fmla="*/ 666854 h 724004"/>
              <a:gd name="connsiteX5" fmla="*/ 19056 w 820792"/>
              <a:gd name="connsiteY5" fmla="*/ 718900 h 724004"/>
              <a:gd name="connsiteX6" fmla="*/ 38067 w 820792"/>
              <a:gd name="connsiteY6" fmla="*/ 724004 h 724004"/>
              <a:gd name="connsiteX7" fmla="*/ 782732 w 820792"/>
              <a:gd name="connsiteY7" fmla="*/ 724004 h 724004"/>
              <a:gd name="connsiteX8" fmla="*/ 820793 w 820792"/>
              <a:gd name="connsiteY8" fmla="*/ 685865 h 724004"/>
              <a:gd name="connsiteX9" fmla="*/ 815688 w 820792"/>
              <a:gd name="connsiteY9" fmla="*/ 666854 h 724004"/>
              <a:gd name="connsiteX10" fmla="*/ 545083 w 820792"/>
              <a:gd name="connsiteY10" fmla="*/ 542077 h 724004"/>
              <a:gd name="connsiteX11" fmla="*/ 504697 w 820792"/>
              <a:gd name="connsiteY11" fmla="*/ 582463 h 724004"/>
              <a:gd name="connsiteX12" fmla="*/ 410400 w 820792"/>
              <a:gd name="connsiteY12" fmla="*/ 488165 h 724004"/>
              <a:gd name="connsiteX13" fmla="*/ 316102 w 820792"/>
              <a:gd name="connsiteY13" fmla="*/ 582463 h 724004"/>
              <a:gd name="connsiteX14" fmla="*/ 275716 w 820792"/>
              <a:gd name="connsiteY14" fmla="*/ 542077 h 724004"/>
              <a:gd name="connsiteX15" fmla="*/ 370014 w 820792"/>
              <a:gd name="connsiteY15" fmla="*/ 447779 h 724004"/>
              <a:gd name="connsiteX16" fmla="*/ 275716 w 820792"/>
              <a:gd name="connsiteY16" fmla="*/ 353482 h 724004"/>
              <a:gd name="connsiteX17" fmla="*/ 316102 w 820792"/>
              <a:gd name="connsiteY17" fmla="*/ 313096 h 724004"/>
              <a:gd name="connsiteX18" fmla="*/ 410400 w 820792"/>
              <a:gd name="connsiteY18" fmla="*/ 407393 h 724004"/>
              <a:gd name="connsiteX19" fmla="*/ 504697 w 820792"/>
              <a:gd name="connsiteY19" fmla="*/ 313096 h 724004"/>
              <a:gd name="connsiteX20" fmla="*/ 545083 w 820792"/>
              <a:gd name="connsiteY20" fmla="*/ 353482 h 724004"/>
              <a:gd name="connsiteX21" fmla="*/ 450786 w 820792"/>
              <a:gd name="connsiteY21" fmla="*/ 447779 h 72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20792" h="724004">
                <a:moveTo>
                  <a:pt x="815688" y="666854"/>
                </a:moveTo>
                <a:lnTo>
                  <a:pt x="443451" y="19154"/>
                </a:lnTo>
                <a:cubicBezTo>
                  <a:pt x="432984" y="900"/>
                  <a:pt x="409701" y="-5412"/>
                  <a:pt x="391448" y="5054"/>
                </a:cubicBezTo>
                <a:cubicBezTo>
                  <a:pt x="385579" y="8420"/>
                  <a:pt x="380713" y="13286"/>
                  <a:pt x="377348" y="19154"/>
                </a:cubicBezTo>
                <a:lnTo>
                  <a:pt x="5111" y="666854"/>
                </a:lnTo>
                <a:cubicBezTo>
                  <a:pt x="-5410" y="685077"/>
                  <a:pt x="833" y="708378"/>
                  <a:pt x="19056" y="718900"/>
                </a:cubicBezTo>
                <a:cubicBezTo>
                  <a:pt x="24837" y="722237"/>
                  <a:pt x="31393" y="723998"/>
                  <a:pt x="38067" y="724004"/>
                </a:cubicBezTo>
                <a:lnTo>
                  <a:pt x="782732" y="724004"/>
                </a:lnTo>
                <a:cubicBezTo>
                  <a:pt x="803774" y="723982"/>
                  <a:pt x="820815" y="706907"/>
                  <a:pt x="820793" y="685865"/>
                </a:cubicBezTo>
                <a:cubicBezTo>
                  <a:pt x="820786" y="679190"/>
                  <a:pt x="819026" y="672635"/>
                  <a:pt x="815688" y="666854"/>
                </a:cubicBezTo>
                <a:close/>
                <a:moveTo>
                  <a:pt x="545083" y="542077"/>
                </a:moveTo>
                <a:lnTo>
                  <a:pt x="504697" y="582463"/>
                </a:lnTo>
                <a:lnTo>
                  <a:pt x="410400" y="488165"/>
                </a:lnTo>
                <a:lnTo>
                  <a:pt x="316102" y="582463"/>
                </a:lnTo>
                <a:lnTo>
                  <a:pt x="275716" y="542077"/>
                </a:lnTo>
                <a:lnTo>
                  <a:pt x="370014" y="447779"/>
                </a:lnTo>
                <a:lnTo>
                  <a:pt x="275716" y="353482"/>
                </a:lnTo>
                <a:lnTo>
                  <a:pt x="316102" y="313096"/>
                </a:lnTo>
                <a:lnTo>
                  <a:pt x="410400" y="407393"/>
                </a:lnTo>
                <a:lnTo>
                  <a:pt x="504697" y="313096"/>
                </a:lnTo>
                <a:lnTo>
                  <a:pt x="545083" y="353482"/>
                </a:lnTo>
                <a:lnTo>
                  <a:pt x="450786" y="447779"/>
                </a:lnTo>
                <a:close/>
              </a:path>
            </a:pathLst>
          </a:custGeom>
          <a:solidFill>
            <a:srgbClr val="CB070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it-IT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38728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B3651788-E6D5-5E2B-7EF1-6206F9C80C76}"/>
              </a:ext>
            </a:extLst>
          </p:cNvPr>
          <p:cNvSpPr/>
          <p:nvPr/>
        </p:nvSpPr>
        <p:spPr>
          <a:xfrm>
            <a:off x="0" y="1095073"/>
            <a:ext cx="12192000" cy="54047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B98FBEC8-E4A5-8F5E-72F5-0C1DB10D9516}"/>
              </a:ext>
            </a:extLst>
          </p:cNvPr>
          <p:cNvGrpSpPr/>
          <p:nvPr/>
        </p:nvGrpSpPr>
        <p:grpSpPr>
          <a:xfrm>
            <a:off x="6417121" y="1542762"/>
            <a:ext cx="2156721" cy="2043399"/>
            <a:chOff x="862692" y="1126671"/>
            <a:chExt cx="1570265" cy="1567544"/>
          </a:xfrm>
        </p:grpSpPr>
        <p:cxnSp>
          <p:nvCxnSpPr>
            <p:cNvPr id="15" name="Connettore diritto 14">
              <a:extLst>
                <a:ext uri="{FF2B5EF4-FFF2-40B4-BE49-F238E27FC236}">
                  <a16:creationId xmlns:a16="http://schemas.microsoft.com/office/drawing/2014/main" id="{33F0CD0E-9D9C-25F8-C03F-26AF1D721BBD}"/>
                </a:ext>
              </a:extLst>
            </p:cNvPr>
            <p:cNvCxnSpPr/>
            <p:nvPr/>
          </p:nvCxnSpPr>
          <p:spPr>
            <a:xfrm>
              <a:off x="865414" y="1126671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diritto 15">
              <a:extLst>
                <a:ext uri="{FF2B5EF4-FFF2-40B4-BE49-F238E27FC236}">
                  <a16:creationId xmlns:a16="http://schemas.microsoft.com/office/drawing/2014/main" id="{A9F39701-880C-20E6-E621-8CC7D26B44D5}"/>
                </a:ext>
              </a:extLst>
            </p:cNvPr>
            <p:cNvCxnSpPr/>
            <p:nvPr/>
          </p:nvCxnSpPr>
          <p:spPr>
            <a:xfrm>
              <a:off x="862692" y="2691493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B46F3EFF-8CE9-1ED9-AFF4-C83D62D1C1B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46464" y="1910444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CCCA5A79-2A29-C23B-6D06-1FE538F75E63}"/>
              </a:ext>
            </a:extLst>
          </p:cNvPr>
          <p:cNvGrpSpPr/>
          <p:nvPr/>
        </p:nvGrpSpPr>
        <p:grpSpPr>
          <a:xfrm>
            <a:off x="6229342" y="1387644"/>
            <a:ext cx="2348031" cy="2367640"/>
            <a:chOff x="617764" y="906239"/>
            <a:chExt cx="1812471" cy="2032904"/>
          </a:xfrm>
        </p:grpSpPr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7E29AB76-C70C-81C4-153C-4BD8C646C8FC}"/>
                </a:ext>
              </a:extLst>
            </p:cNvPr>
            <p:cNvCxnSpPr/>
            <p:nvPr/>
          </p:nvCxnSpPr>
          <p:spPr>
            <a:xfrm flipH="1">
              <a:off x="620486" y="2939143"/>
              <a:ext cx="18097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4F4DAAD4-B02E-66D2-7359-81489682C7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764" y="906239"/>
              <a:ext cx="1" cy="2032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>
              <a:extLst>
                <a:ext uri="{FF2B5EF4-FFF2-40B4-BE49-F238E27FC236}">
                  <a16:creationId xmlns:a16="http://schemas.microsoft.com/office/drawing/2014/main" id="{F5B3B9B9-B5FA-110A-DADC-62A40437DE68}"/>
                </a:ext>
              </a:extLst>
            </p:cNvPr>
            <p:cNvCxnSpPr>
              <a:cxnSpLocks/>
            </p:cNvCxnSpPr>
            <p:nvPr/>
          </p:nvCxnSpPr>
          <p:spPr>
            <a:xfrm>
              <a:off x="617764" y="906239"/>
              <a:ext cx="18097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EAA7A29-63B1-2F65-83C8-F78E1FE14607}"/>
              </a:ext>
            </a:extLst>
          </p:cNvPr>
          <p:cNvSpPr txBox="1"/>
          <p:nvPr/>
        </p:nvSpPr>
        <p:spPr>
          <a:xfrm>
            <a:off x="6232869" y="3993285"/>
            <a:ext cx="233487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Avviato disegno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dei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requisiti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 veicolare sui canali digitali per</a:t>
            </a:r>
            <a:r>
              <a:rPr lang="it-IT" sz="140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it-IT" sz="1400" b="1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ttimizzare l’esperienza Cliente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 termini di consultabilità e fruizione dei documenti digitali.</a:t>
            </a:r>
          </a:p>
          <a:p>
            <a:endParaRPr lang="it-IT" sz="1400" b="0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it-IT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B919EDB-7E21-AC3F-DCDC-CF167A8F5C47}"/>
              </a:ext>
            </a:extLst>
          </p:cNvPr>
          <p:cNvSpPr txBox="1"/>
          <p:nvPr/>
        </p:nvSpPr>
        <p:spPr>
          <a:xfrm>
            <a:off x="6236340" y="1539214"/>
            <a:ext cx="2337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Poppins" panose="00000500000000000000" pitchFamily="2" charset="0"/>
                <a:cs typeface="Poppins" panose="00000500000000000000" pitchFamily="2" charset="0"/>
              </a:rPr>
              <a:t>INTERVENTI</a:t>
            </a:r>
          </a:p>
          <a:p>
            <a:r>
              <a:rPr lang="it-IT" sz="2400" dirty="0">
                <a:latin typeface="Poppins" panose="00000500000000000000" pitchFamily="2" charset="0"/>
                <a:cs typeface="Poppins" panose="00000500000000000000" pitchFamily="2" charset="0"/>
              </a:rPr>
              <a:t>STRUTTURALI</a:t>
            </a:r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4A5269DB-C6E1-5ACF-FC61-B3579FDDEEE6}"/>
              </a:ext>
            </a:extLst>
          </p:cNvPr>
          <p:cNvGrpSpPr/>
          <p:nvPr/>
        </p:nvGrpSpPr>
        <p:grpSpPr>
          <a:xfrm>
            <a:off x="3471184" y="1532553"/>
            <a:ext cx="2156721" cy="2043399"/>
            <a:chOff x="862692" y="1126671"/>
            <a:chExt cx="1570265" cy="1567544"/>
          </a:xfrm>
        </p:grpSpPr>
        <p:cxnSp>
          <p:nvCxnSpPr>
            <p:cNvPr id="47" name="Connettore diritto 46">
              <a:extLst>
                <a:ext uri="{FF2B5EF4-FFF2-40B4-BE49-F238E27FC236}">
                  <a16:creationId xmlns:a16="http://schemas.microsoft.com/office/drawing/2014/main" id="{1B5FB518-CC61-991B-EF19-464830DD1365}"/>
                </a:ext>
              </a:extLst>
            </p:cNvPr>
            <p:cNvCxnSpPr/>
            <p:nvPr/>
          </p:nvCxnSpPr>
          <p:spPr>
            <a:xfrm>
              <a:off x="865414" y="1126671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diritto 47">
              <a:extLst>
                <a:ext uri="{FF2B5EF4-FFF2-40B4-BE49-F238E27FC236}">
                  <a16:creationId xmlns:a16="http://schemas.microsoft.com/office/drawing/2014/main" id="{6309ABB9-F9AE-9A43-82B1-B73F02704F66}"/>
                </a:ext>
              </a:extLst>
            </p:cNvPr>
            <p:cNvCxnSpPr/>
            <p:nvPr/>
          </p:nvCxnSpPr>
          <p:spPr>
            <a:xfrm>
              <a:off x="862692" y="2691493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diritto 48">
              <a:extLst>
                <a:ext uri="{FF2B5EF4-FFF2-40B4-BE49-F238E27FC236}">
                  <a16:creationId xmlns:a16="http://schemas.microsoft.com/office/drawing/2014/main" id="{57B790B1-A7F0-3270-2FB2-93E5AA0927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46464" y="1910444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DB377D6C-0446-4A6E-49E6-A766FB53FA81}"/>
              </a:ext>
            </a:extLst>
          </p:cNvPr>
          <p:cNvGrpSpPr/>
          <p:nvPr/>
        </p:nvGrpSpPr>
        <p:grpSpPr>
          <a:xfrm>
            <a:off x="3283405" y="1377435"/>
            <a:ext cx="2348031" cy="2367640"/>
            <a:chOff x="617764" y="906239"/>
            <a:chExt cx="1812471" cy="2032904"/>
          </a:xfrm>
        </p:grpSpPr>
        <p:cxnSp>
          <p:nvCxnSpPr>
            <p:cNvPr id="44" name="Connettore diritto 43">
              <a:extLst>
                <a:ext uri="{FF2B5EF4-FFF2-40B4-BE49-F238E27FC236}">
                  <a16:creationId xmlns:a16="http://schemas.microsoft.com/office/drawing/2014/main" id="{C8F19369-24D3-97EA-0949-7B0978E8C9E7}"/>
                </a:ext>
              </a:extLst>
            </p:cNvPr>
            <p:cNvCxnSpPr/>
            <p:nvPr/>
          </p:nvCxnSpPr>
          <p:spPr>
            <a:xfrm flipH="1">
              <a:off x="620486" y="2939143"/>
              <a:ext cx="18097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diritto 44">
              <a:extLst>
                <a:ext uri="{FF2B5EF4-FFF2-40B4-BE49-F238E27FC236}">
                  <a16:creationId xmlns:a16="http://schemas.microsoft.com/office/drawing/2014/main" id="{63C06C32-0505-AB09-ECA6-CE529CA80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764" y="906239"/>
              <a:ext cx="1" cy="2032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3A774EC5-8486-6443-0126-271F46CD7EBF}"/>
                </a:ext>
              </a:extLst>
            </p:cNvPr>
            <p:cNvCxnSpPr>
              <a:cxnSpLocks/>
            </p:cNvCxnSpPr>
            <p:nvPr/>
          </p:nvCxnSpPr>
          <p:spPr>
            <a:xfrm>
              <a:off x="617764" y="906239"/>
              <a:ext cx="18097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BA0B500-F6C3-CBF7-90D0-6EBA64F20BF1}"/>
              </a:ext>
            </a:extLst>
          </p:cNvPr>
          <p:cNvSpPr txBox="1"/>
          <p:nvPr/>
        </p:nvSpPr>
        <p:spPr>
          <a:xfrm>
            <a:off x="3286931" y="4006483"/>
            <a:ext cx="23374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b="0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Piano preliminare di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Manovre Unilaterali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</a:p>
          <a:p>
            <a:endParaRPr lang="it-IT" sz="1400" b="0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Deposito Titoli e Gestione Portafogli </a:t>
            </a:r>
          </a:p>
          <a:p>
            <a:pPr marL="342900" indent="-342900">
              <a:buFont typeface="+mj-lt"/>
              <a:buAutoNum type="arabicPeriod"/>
            </a:pPr>
            <a:endParaRPr lang="it-IT" sz="14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Carte di Credito</a:t>
            </a:r>
            <a:endParaRPr lang="it-IT" sz="1400" b="0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A6C0DAE-4246-6451-FE22-8C46FFA3C6B0}"/>
              </a:ext>
            </a:extLst>
          </p:cNvPr>
          <p:cNvSpPr txBox="1"/>
          <p:nvPr/>
        </p:nvSpPr>
        <p:spPr>
          <a:xfrm>
            <a:off x="3290403" y="1529005"/>
            <a:ext cx="2337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Poppins" panose="00000500000000000000" pitchFamily="2" charset="0"/>
                <a:cs typeface="Poppins" panose="00000500000000000000" pitchFamily="2" charset="0"/>
              </a:rPr>
              <a:t>QUICK </a:t>
            </a:r>
            <a:r>
              <a:rPr lang="it-IT" sz="2400" dirty="0" err="1">
                <a:latin typeface="Poppins" panose="00000500000000000000" pitchFamily="2" charset="0"/>
                <a:cs typeface="Poppins" panose="00000500000000000000" pitchFamily="2" charset="0"/>
              </a:rPr>
              <a:t>WIN</a:t>
            </a:r>
            <a:endParaRPr lang="it-IT" sz="2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74F131B5-E778-3B0D-8993-94D312938F20}"/>
              </a:ext>
            </a:extLst>
          </p:cNvPr>
          <p:cNvGrpSpPr/>
          <p:nvPr/>
        </p:nvGrpSpPr>
        <p:grpSpPr>
          <a:xfrm>
            <a:off x="528772" y="1532553"/>
            <a:ext cx="2156721" cy="2043399"/>
            <a:chOff x="862692" y="1126671"/>
            <a:chExt cx="1570265" cy="1567544"/>
          </a:xfrm>
        </p:grpSpPr>
        <p:cxnSp>
          <p:nvCxnSpPr>
            <p:cNvPr id="59" name="Connettore diritto 58">
              <a:extLst>
                <a:ext uri="{FF2B5EF4-FFF2-40B4-BE49-F238E27FC236}">
                  <a16:creationId xmlns:a16="http://schemas.microsoft.com/office/drawing/2014/main" id="{56252FF5-CC1C-82E7-8A29-4768C7CCD57E}"/>
                </a:ext>
              </a:extLst>
            </p:cNvPr>
            <p:cNvCxnSpPr/>
            <p:nvPr/>
          </p:nvCxnSpPr>
          <p:spPr>
            <a:xfrm>
              <a:off x="865414" y="1126671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diritto 59">
              <a:extLst>
                <a:ext uri="{FF2B5EF4-FFF2-40B4-BE49-F238E27FC236}">
                  <a16:creationId xmlns:a16="http://schemas.microsoft.com/office/drawing/2014/main" id="{81BCCCB1-72D7-E5CF-4867-E6E965DF0160}"/>
                </a:ext>
              </a:extLst>
            </p:cNvPr>
            <p:cNvCxnSpPr/>
            <p:nvPr/>
          </p:nvCxnSpPr>
          <p:spPr>
            <a:xfrm>
              <a:off x="862692" y="2691493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diritto 60">
              <a:extLst>
                <a:ext uri="{FF2B5EF4-FFF2-40B4-BE49-F238E27FC236}">
                  <a16:creationId xmlns:a16="http://schemas.microsoft.com/office/drawing/2014/main" id="{36E96369-9A67-8E24-B079-F1B78F7B17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46464" y="1910444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C394394E-37F7-8664-0A31-65B63DB84A74}"/>
              </a:ext>
            </a:extLst>
          </p:cNvPr>
          <p:cNvGrpSpPr/>
          <p:nvPr/>
        </p:nvGrpSpPr>
        <p:grpSpPr>
          <a:xfrm>
            <a:off x="340993" y="1377435"/>
            <a:ext cx="2348031" cy="2367640"/>
            <a:chOff x="617764" y="906239"/>
            <a:chExt cx="1812471" cy="2032904"/>
          </a:xfrm>
        </p:grpSpPr>
        <p:cxnSp>
          <p:nvCxnSpPr>
            <p:cNvPr id="56" name="Connettore diritto 55">
              <a:extLst>
                <a:ext uri="{FF2B5EF4-FFF2-40B4-BE49-F238E27FC236}">
                  <a16:creationId xmlns:a16="http://schemas.microsoft.com/office/drawing/2014/main" id="{A45335AF-1A8F-B22A-3B51-00149045AE9A}"/>
                </a:ext>
              </a:extLst>
            </p:cNvPr>
            <p:cNvCxnSpPr/>
            <p:nvPr/>
          </p:nvCxnSpPr>
          <p:spPr>
            <a:xfrm flipH="1">
              <a:off x="620486" y="2939143"/>
              <a:ext cx="18097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>
              <a:extLst>
                <a:ext uri="{FF2B5EF4-FFF2-40B4-BE49-F238E27FC236}">
                  <a16:creationId xmlns:a16="http://schemas.microsoft.com/office/drawing/2014/main" id="{9EC72176-FC72-C2B8-442C-615E15556C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764" y="906239"/>
              <a:ext cx="1" cy="2032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>
              <a:extLst>
                <a:ext uri="{FF2B5EF4-FFF2-40B4-BE49-F238E27FC236}">
                  <a16:creationId xmlns:a16="http://schemas.microsoft.com/office/drawing/2014/main" id="{41B29238-BD34-433C-C797-FC1DBFDCC6ED}"/>
                </a:ext>
              </a:extLst>
            </p:cNvPr>
            <p:cNvCxnSpPr>
              <a:cxnSpLocks/>
            </p:cNvCxnSpPr>
            <p:nvPr/>
          </p:nvCxnSpPr>
          <p:spPr>
            <a:xfrm>
              <a:off x="617764" y="906239"/>
              <a:ext cx="18097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Elemento grafico 52" descr="Ricerca cartelle con riempimento a tinta unita">
            <a:extLst>
              <a:ext uri="{FF2B5EF4-FFF2-40B4-BE49-F238E27FC236}">
                <a16:creationId xmlns:a16="http://schemas.microsoft.com/office/drawing/2014/main" id="{153C3073-CB9E-00BF-BEDC-1048F1A99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63618" y="2654456"/>
            <a:ext cx="914400" cy="914400"/>
          </a:xfrm>
          <a:prstGeom prst="rect">
            <a:avLst/>
          </a:prstGeom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90D51940-62FE-F17E-4E5D-14795E07045C}"/>
              </a:ext>
            </a:extLst>
          </p:cNvPr>
          <p:cNvSpPr txBox="1"/>
          <p:nvPr/>
        </p:nvSpPr>
        <p:spPr>
          <a:xfrm>
            <a:off x="352832" y="4006483"/>
            <a:ext cx="23374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b="0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Breakdown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volumi di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Clientela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rapporto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al fine di stimare i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costi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 postalizzazione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associati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1400" b="0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it-IT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246D206C-628D-1C36-12BF-72BE640E2B04}"/>
              </a:ext>
            </a:extLst>
          </p:cNvPr>
          <p:cNvSpPr txBox="1"/>
          <p:nvPr/>
        </p:nvSpPr>
        <p:spPr>
          <a:xfrm>
            <a:off x="347991" y="1529005"/>
            <a:ext cx="2337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Poppins" panose="00000500000000000000" pitchFamily="2" charset="0"/>
                <a:cs typeface="Poppins" panose="00000500000000000000" pitchFamily="2" charset="0"/>
              </a:rPr>
              <a:t>DISCOVERY</a:t>
            </a: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B5E4592D-15C5-E839-520E-B796585DA4E9}"/>
              </a:ext>
            </a:extLst>
          </p:cNvPr>
          <p:cNvGrpSpPr/>
          <p:nvPr/>
        </p:nvGrpSpPr>
        <p:grpSpPr>
          <a:xfrm>
            <a:off x="9362795" y="1542762"/>
            <a:ext cx="2156721" cy="2043399"/>
            <a:chOff x="862692" y="1126671"/>
            <a:chExt cx="1570265" cy="1567544"/>
          </a:xfrm>
        </p:grpSpPr>
        <p:cxnSp>
          <p:nvCxnSpPr>
            <p:cNvPr id="71" name="Connettore diritto 70">
              <a:extLst>
                <a:ext uri="{FF2B5EF4-FFF2-40B4-BE49-F238E27FC236}">
                  <a16:creationId xmlns:a16="http://schemas.microsoft.com/office/drawing/2014/main" id="{DA42E72A-9BAE-4510-DEAE-B4E1832D8BB6}"/>
                </a:ext>
              </a:extLst>
            </p:cNvPr>
            <p:cNvCxnSpPr/>
            <p:nvPr/>
          </p:nvCxnSpPr>
          <p:spPr>
            <a:xfrm>
              <a:off x="865414" y="1126671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diritto 71">
              <a:extLst>
                <a:ext uri="{FF2B5EF4-FFF2-40B4-BE49-F238E27FC236}">
                  <a16:creationId xmlns:a16="http://schemas.microsoft.com/office/drawing/2014/main" id="{C8E77D1A-14D0-417C-F130-E18DDB44BF9A}"/>
                </a:ext>
              </a:extLst>
            </p:cNvPr>
            <p:cNvCxnSpPr/>
            <p:nvPr/>
          </p:nvCxnSpPr>
          <p:spPr>
            <a:xfrm>
              <a:off x="862692" y="2691493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diritto 72">
              <a:extLst>
                <a:ext uri="{FF2B5EF4-FFF2-40B4-BE49-F238E27FC236}">
                  <a16:creationId xmlns:a16="http://schemas.microsoft.com/office/drawing/2014/main" id="{59CCF8C3-DD6C-8A6F-5BCD-446D8994C6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46464" y="1910444"/>
              <a:ext cx="15675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uppo 63">
            <a:extLst>
              <a:ext uri="{FF2B5EF4-FFF2-40B4-BE49-F238E27FC236}">
                <a16:creationId xmlns:a16="http://schemas.microsoft.com/office/drawing/2014/main" id="{F30DD13B-B855-E9D3-F3C3-3E0078293C3F}"/>
              </a:ext>
            </a:extLst>
          </p:cNvPr>
          <p:cNvGrpSpPr/>
          <p:nvPr/>
        </p:nvGrpSpPr>
        <p:grpSpPr>
          <a:xfrm>
            <a:off x="9175016" y="1387644"/>
            <a:ext cx="2348031" cy="2367640"/>
            <a:chOff x="617764" y="906239"/>
            <a:chExt cx="1812471" cy="2032904"/>
          </a:xfrm>
        </p:grpSpPr>
        <p:cxnSp>
          <p:nvCxnSpPr>
            <p:cNvPr id="68" name="Connettore diritto 67">
              <a:extLst>
                <a:ext uri="{FF2B5EF4-FFF2-40B4-BE49-F238E27FC236}">
                  <a16:creationId xmlns:a16="http://schemas.microsoft.com/office/drawing/2014/main" id="{A6E3EC54-2AA8-FC5F-FE7B-3BB4F2AF90F4}"/>
                </a:ext>
              </a:extLst>
            </p:cNvPr>
            <p:cNvCxnSpPr/>
            <p:nvPr/>
          </p:nvCxnSpPr>
          <p:spPr>
            <a:xfrm flipH="1">
              <a:off x="620486" y="2939143"/>
              <a:ext cx="18097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diritto 68">
              <a:extLst>
                <a:ext uri="{FF2B5EF4-FFF2-40B4-BE49-F238E27FC236}">
                  <a16:creationId xmlns:a16="http://schemas.microsoft.com/office/drawing/2014/main" id="{FF94B5C8-3972-7C90-EF03-86B8A6CAB4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764" y="906239"/>
              <a:ext cx="1" cy="2032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69">
              <a:extLst>
                <a:ext uri="{FF2B5EF4-FFF2-40B4-BE49-F238E27FC236}">
                  <a16:creationId xmlns:a16="http://schemas.microsoft.com/office/drawing/2014/main" id="{46E45106-DB66-9FD7-3E9A-A5217810E893}"/>
                </a:ext>
              </a:extLst>
            </p:cNvPr>
            <p:cNvCxnSpPr>
              <a:cxnSpLocks/>
            </p:cNvCxnSpPr>
            <p:nvPr/>
          </p:nvCxnSpPr>
          <p:spPr>
            <a:xfrm>
              <a:off x="617764" y="906239"/>
              <a:ext cx="18097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023A850D-5B4E-0A9F-611B-E710981E0283}"/>
              </a:ext>
            </a:extLst>
          </p:cNvPr>
          <p:cNvSpPr txBox="1"/>
          <p:nvPr/>
        </p:nvSpPr>
        <p:spPr>
          <a:xfrm>
            <a:off x="9182014" y="3960316"/>
            <a:ext cx="2411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b="1" i="0" u="none" strike="noStrike" baseline="0" dirty="0">
              <a:solidFill>
                <a:srgbClr val="000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Avanzamento su set-up e messa a terra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strumenti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 </a:t>
            </a:r>
            <a:r>
              <a:rPr lang="it-IT" sz="1400" b="1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controllo 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 il monitoraggio nel continuo di invii e costi associati (i.e. Dashboard di monitoraggio).</a:t>
            </a:r>
          </a:p>
          <a:p>
            <a:endParaRPr lang="it-IT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1CED1F89-9462-2906-A9BF-A92743A62310}"/>
              </a:ext>
            </a:extLst>
          </p:cNvPr>
          <p:cNvSpPr txBox="1"/>
          <p:nvPr/>
        </p:nvSpPr>
        <p:spPr>
          <a:xfrm>
            <a:off x="9182014" y="1539214"/>
            <a:ext cx="2337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Poppins" panose="00000500000000000000" pitchFamily="2" charset="0"/>
                <a:cs typeface="Poppins" panose="00000500000000000000" pitchFamily="2" charset="0"/>
              </a:rPr>
              <a:t>MONITORING</a:t>
            </a:r>
          </a:p>
        </p:txBody>
      </p:sp>
      <p:pic>
        <p:nvPicPr>
          <p:cNvPr id="75" name="Elemento grafico 74" descr="Cronometro 33% contorno">
            <a:extLst>
              <a:ext uri="{FF2B5EF4-FFF2-40B4-BE49-F238E27FC236}">
                <a16:creationId xmlns:a16="http://schemas.microsoft.com/office/drawing/2014/main" id="{92D62F45-2B3D-5BC0-DF4B-8CBA19DF3C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12529" y="2661553"/>
            <a:ext cx="914400" cy="914400"/>
          </a:xfrm>
          <a:prstGeom prst="rect">
            <a:avLst/>
          </a:prstGeom>
        </p:spPr>
      </p:pic>
      <p:pic>
        <p:nvPicPr>
          <p:cNvPr id="77" name="Elemento grafico 76" descr="Progetto con riempimento a tinta unita">
            <a:extLst>
              <a:ext uri="{FF2B5EF4-FFF2-40B4-BE49-F238E27FC236}">
                <a16:creationId xmlns:a16="http://schemas.microsoft.com/office/drawing/2014/main" id="{1CF20F43-FB73-4F37-FFCC-239254D1EE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53338" y="2654455"/>
            <a:ext cx="914400" cy="914400"/>
          </a:xfrm>
          <a:prstGeom prst="rect">
            <a:avLst/>
          </a:prstGeom>
        </p:spPr>
      </p:pic>
      <p:pic>
        <p:nvPicPr>
          <p:cNvPr id="79" name="Elemento grafico 78" descr="Telecamera di sicurezza con riempimento a tinta unita">
            <a:extLst>
              <a:ext uri="{FF2B5EF4-FFF2-40B4-BE49-F238E27FC236}">
                <a16:creationId xmlns:a16="http://schemas.microsoft.com/office/drawing/2014/main" id="{1A65BDFB-D603-C80E-CBA4-51F9E696E3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97616" y="2661553"/>
            <a:ext cx="914400" cy="9144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742BA68E-FC24-90E9-0E60-1687A52B93AB}"/>
              </a:ext>
            </a:extLst>
          </p:cNvPr>
          <p:cNvSpPr/>
          <p:nvPr/>
        </p:nvSpPr>
        <p:spPr>
          <a:xfrm>
            <a:off x="347991" y="4008378"/>
            <a:ext cx="2337500" cy="2365744"/>
          </a:xfrm>
          <a:prstGeom prst="rect">
            <a:avLst/>
          </a:prstGeom>
          <a:noFill/>
          <a:ln w="95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A1B25A6-C4CF-4ABB-9969-65708F0BE0A8}"/>
              </a:ext>
            </a:extLst>
          </p:cNvPr>
          <p:cNvSpPr/>
          <p:nvPr/>
        </p:nvSpPr>
        <p:spPr>
          <a:xfrm>
            <a:off x="3283405" y="4003274"/>
            <a:ext cx="2337500" cy="2365743"/>
          </a:xfrm>
          <a:prstGeom prst="rect">
            <a:avLst/>
          </a:prstGeom>
          <a:noFill/>
          <a:ln w="95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2E78CB3-8F20-8153-040C-FD30DFF3E442}"/>
              </a:ext>
            </a:extLst>
          </p:cNvPr>
          <p:cNvSpPr/>
          <p:nvPr/>
        </p:nvSpPr>
        <p:spPr>
          <a:xfrm>
            <a:off x="6230238" y="3982706"/>
            <a:ext cx="2337500" cy="2365741"/>
          </a:xfrm>
          <a:prstGeom prst="rect">
            <a:avLst/>
          </a:prstGeom>
          <a:noFill/>
          <a:ln w="95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DC26D9D-2423-4F31-E8B2-5E19042057FA}"/>
              </a:ext>
            </a:extLst>
          </p:cNvPr>
          <p:cNvSpPr/>
          <p:nvPr/>
        </p:nvSpPr>
        <p:spPr>
          <a:xfrm>
            <a:off x="9183207" y="3964840"/>
            <a:ext cx="2337500" cy="2383607"/>
          </a:xfrm>
          <a:prstGeom prst="rect">
            <a:avLst/>
          </a:prstGeom>
          <a:noFill/>
          <a:ln w="95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6E26A82-B550-34DC-EC34-DA2A460E87FF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FASI PROGETTUALI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Quattro macro fasi principali</a:t>
            </a:r>
          </a:p>
        </p:txBody>
      </p:sp>
    </p:spTree>
    <p:extLst>
      <p:ext uri="{BB962C8B-B14F-4D97-AF65-F5344CB8AC3E}">
        <p14:creationId xmlns:p14="http://schemas.microsoft.com/office/powerpoint/2010/main" val="3904077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tangolo 32">
            <a:extLst>
              <a:ext uri="{FF2B5EF4-FFF2-40B4-BE49-F238E27FC236}">
                <a16:creationId xmlns:a16="http://schemas.microsoft.com/office/drawing/2014/main" id="{0BA24583-E000-DCD1-1E38-3DC4F3B6C0C1}"/>
              </a:ext>
            </a:extLst>
          </p:cNvPr>
          <p:cNvSpPr/>
          <p:nvPr/>
        </p:nvSpPr>
        <p:spPr>
          <a:xfrm>
            <a:off x="175094" y="2000044"/>
            <a:ext cx="11901087" cy="2136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CC35B030-0A4E-7BF7-8419-04F3751C1ADF}"/>
              </a:ext>
            </a:extLst>
          </p:cNvPr>
          <p:cNvGrpSpPr/>
          <p:nvPr/>
        </p:nvGrpSpPr>
        <p:grpSpPr>
          <a:xfrm>
            <a:off x="2110560" y="2262266"/>
            <a:ext cx="9802737" cy="198107"/>
            <a:chOff x="772214" y="2461163"/>
            <a:chExt cx="10668000" cy="89068"/>
          </a:xfrm>
        </p:grpSpPr>
        <p:sp>
          <p:nvSpPr>
            <p:cNvPr id="3073" name="Freeform 1">
              <a:extLst>
                <a:ext uri="{FF2B5EF4-FFF2-40B4-BE49-F238E27FC236}">
                  <a16:creationId xmlns:a16="http://schemas.microsoft.com/office/drawing/2014/main" id="{A2E8405F-A98C-2C4E-93CB-AC1B926DE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214" y="2461163"/>
              <a:ext cx="10668000" cy="80649"/>
            </a:xfrm>
            <a:custGeom>
              <a:avLst/>
              <a:gdLst>
                <a:gd name="T0" fmla="*/ 18929 w 18930"/>
                <a:gd name="T1" fmla="*/ 244 h 245"/>
                <a:gd name="T2" fmla="*/ 0 w 18930"/>
                <a:gd name="T3" fmla="*/ 244 h 245"/>
                <a:gd name="T4" fmla="*/ 0 w 18930"/>
                <a:gd name="T5" fmla="*/ 0 h 245"/>
                <a:gd name="T6" fmla="*/ 18929 w 18930"/>
                <a:gd name="T7" fmla="*/ 0 h 245"/>
                <a:gd name="T8" fmla="*/ 18929 w 18930"/>
                <a:gd name="T9" fmla="*/ 24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30" h="245">
                  <a:moveTo>
                    <a:pt x="18929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8929" y="0"/>
                  </a:lnTo>
                  <a:lnTo>
                    <a:pt x="18929" y="24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074" name="Freeform 2">
              <a:extLst>
                <a:ext uri="{FF2B5EF4-FFF2-40B4-BE49-F238E27FC236}">
                  <a16:creationId xmlns:a16="http://schemas.microsoft.com/office/drawing/2014/main" id="{BD7584EA-FD27-AB4B-829F-02BE0F82A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743" y="2461164"/>
              <a:ext cx="5780301" cy="89067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DD3E12BC-2F85-919A-A718-7D5646DF9365}"/>
              </a:ext>
            </a:extLst>
          </p:cNvPr>
          <p:cNvGrpSpPr/>
          <p:nvPr/>
        </p:nvGrpSpPr>
        <p:grpSpPr>
          <a:xfrm>
            <a:off x="2101173" y="1116637"/>
            <a:ext cx="1866819" cy="481687"/>
            <a:chOff x="739139" y="1347223"/>
            <a:chExt cx="1880440" cy="55077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E4068071-4DBC-7E44-B034-201578997357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43E3DF-91DC-F940-938F-B64FCFE92AC8}"/>
                </a:ext>
              </a:extLst>
            </p:cNvPr>
            <p:cNvSpPr txBox="1"/>
            <p:nvPr/>
          </p:nvSpPr>
          <p:spPr>
            <a:xfrm>
              <a:off x="832614" y="1371236"/>
              <a:ext cx="1631169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GENNAIO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- </a:t>
              </a:r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MARZO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	</a:t>
              </a: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D7DF4D41-29F5-2F61-D848-5543F50BBD99}"/>
              </a:ext>
            </a:extLst>
          </p:cNvPr>
          <p:cNvGrpSpPr/>
          <p:nvPr/>
        </p:nvGrpSpPr>
        <p:grpSpPr>
          <a:xfrm>
            <a:off x="4087769" y="1120547"/>
            <a:ext cx="1866814" cy="481687"/>
            <a:chOff x="739139" y="1347223"/>
            <a:chExt cx="1880440" cy="55077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2" name="Freeform 57">
              <a:extLst>
                <a:ext uri="{FF2B5EF4-FFF2-40B4-BE49-F238E27FC236}">
                  <a16:creationId xmlns:a16="http://schemas.microsoft.com/office/drawing/2014/main" id="{911EA844-9690-B6AF-EB9A-D69C53034B84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3" name="TextBox 26">
              <a:extLst>
                <a:ext uri="{FF2B5EF4-FFF2-40B4-BE49-F238E27FC236}">
                  <a16:creationId xmlns:a16="http://schemas.microsoft.com/office/drawing/2014/main" id="{673A6434-C853-8973-56CD-B49212F4244A}"/>
                </a:ext>
              </a:extLst>
            </p:cNvPr>
            <p:cNvSpPr txBox="1"/>
            <p:nvPr/>
          </p:nvSpPr>
          <p:spPr>
            <a:xfrm>
              <a:off x="905275" y="1371236"/>
              <a:ext cx="1485851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APRILE - </a:t>
              </a:r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GIUGNO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	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4A78AE1A-50FE-F016-1EAF-D71D3F0B0DA8}"/>
              </a:ext>
            </a:extLst>
          </p:cNvPr>
          <p:cNvGrpSpPr/>
          <p:nvPr/>
        </p:nvGrpSpPr>
        <p:grpSpPr>
          <a:xfrm>
            <a:off x="10031043" y="1119984"/>
            <a:ext cx="1866814" cy="481687"/>
            <a:chOff x="739139" y="1347223"/>
            <a:chExt cx="1880440" cy="55077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D98A78D4-E1C5-74DC-630F-B3EDFD1935A2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9" name="TextBox 26">
              <a:extLst>
                <a:ext uri="{FF2B5EF4-FFF2-40B4-BE49-F238E27FC236}">
                  <a16:creationId xmlns:a16="http://schemas.microsoft.com/office/drawing/2014/main" id="{41907FD2-495D-28DB-E734-350E91CAB1D8}"/>
                </a:ext>
              </a:extLst>
            </p:cNvPr>
            <p:cNvSpPr txBox="1"/>
            <p:nvPr/>
          </p:nvSpPr>
          <p:spPr>
            <a:xfrm>
              <a:off x="1363043" y="1371236"/>
              <a:ext cx="570314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2024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455A53FF-6E76-FF69-DC51-2DE1A803A81A}"/>
              </a:ext>
            </a:extLst>
          </p:cNvPr>
          <p:cNvGrpSpPr/>
          <p:nvPr/>
        </p:nvGrpSpPr>
        <p:grpSpPr>
          <a:xfrm>
            <a:off x="6023377" y="1113366"/>
            <a:ext cx="1866814" cy="481687"/>
            <a:chOff x="739139" y="1347223"/>
            <a:chExt cx="1880440" cy="55077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4" name="Freeform 57">
              <a:extLst>
                <a:ext uri="{FF2B5EF4-FFF2-40B4-BE49-F238E27FC236}">
                  <a16:creationId xmlns:a16="http://schemas.microsoft.com/office/drawing/2014/main" id="{0B5BB46D-8578-701C-932F-6F4811E95B49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5" name="TextBox 26">
              <a:extLst>
                <a:ext uri="{FF2B5EF4-FFF2-40B4-BE49-F238E27FC236}">
                  <a16:creationId xmlns:a16="http://schemas.microsoft.com/office/drawing/2014/main" id="{087B7869-5D72-8C76-5214-6631D75611DF}"/>
                </a:ext>
              </a:extLst>
            </p:cNvPr>
            <p:cNvSpPr txBox="1"/>
            <p:nvPr/>
          </p:nvSpPr>
          <p:spPr>
            <a:xfrm>
              <a:off x="768025" y="1371236"/>
              <a:ext cx="1760350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LUGLIO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- </a:t>
              </a:r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SETTEMBRE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	</a:t>
              </a: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6B71BE6-AAA8-AA63-6433-F97A6FAC8741}"/>
              </a:ext>
            </a:extLst>
          </p:cNvPr>
          <p:cNvGrpSpPr/>
          <p:nvPr/>
        </p:nvGrpSpPr>
        <p:grpSpPr>
          <a:xfrm>
            <a:off x="8040587" y="1113366"/>
            <a:ext cx="1879816" cy="481687"/>
            <a:chOff x="726042" y="1347223"/>
            <a:chExt cx="1893537" cy="55077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8" name="Freeform 57">
              <a:extLst>
                <a:ext uri="{FF2B5EF4-FFF2-40B4-BE49-F238E27FC236}">
                  <a16:creationId xmlns:a16="http://schemas.microsoft.com/office/drawing/2014/main" id="{39FB3A6C-FDE7-2B50-51D0-E81AE3F2C71C}"/>
                </a:ext>
              </a:extLst>
            </p:cNvPr>
            <p:cNvSpPr/>
            <p:nvPr/>
          </p:nvSpPr>
          <p:spPr>
            <a:xfrm rot="10800000">
              <a:off x="739139" y="1347223"/>
              <a:ext cx="1880440" cy="550774"/>
            </a:xfrm>
            <a:custGeom>
              <a:avLst/>
              <a:gdLst>
                <a:gd name="connsiteX0" fmla="*/ 2184400 w 2184400"/>
                <a:gd name="connsiteY0" fmla="*/ 779914 h 779914"/>
                <a:gd name="connsiteX1" fmla="*/ 0 w 2184400"/>
                <a:gd name="connsiteY1" fmla="*/ 779914 h 779914"/>
                <a:gd name="connsiteX2" fmla="*/ 0 w 2184400"/>
                <a:gd name="connsiteY2" fmla="*/ 221114 h 779914"/>
                <a:gd name="connsiteX3" fmla="*/ 911872 w 2184400"/>
                <a:gd name="connsiteY3" fmla="*/ 221114 h 779914"/>
                <a:gd name="connsiteX4" fmla="*/ 1092202 w 2184400"/>
                <a:gd name="connsiteY4" fmla="*/ 0 h 779914"/>
                <a:gd name="connsiteX5" fmla="*/ 1272532 w 2184400"/>
                <a:gd name="connsiteY5" fmla="*/ 221114 h 779914"/>
                <a:gd name="connsiteX6" fmla="*/ 2184400 w 2184400"/>
                <a:gd name="connsiteY6" fmla="*/ 221114 h 77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400" h="779914">
                  <a:moveTo>
                    <a:pt x="2184400" y="779914"/>
                  </a:moveTo>
                  <a:lnTo>
                    <a:pt x="0" y="779914"/>
                  </a:lnTo>
                  <a:lnTo>
                    <a:pt x="0" y="221114"/>
                  </a:lnTo>
                  <a:lnTo>
                    <a:pt x="911872" y="221114"/>
                  </a:lnTo>
                  <a:lnTo>
                    <a:pt x="1092202" y="0"/>
                  </a:lnTo>
                  <a:lnTo>
                    <a:pt x="1272532" y="221114"/>
                  </a:lnTo>
                  <a:lnTo>
                    <a:pt x="2184400" y="221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9" name="TextBox 26">
              <a:extLst>
                <a:ext uri="{FF2B5EF4-FFF2-40B4-BE49-F238E27FC236}">
                  <a16:creationId xmlns:a16="http://schemas.microsoft.com/office/drawing/2014/main" id="{4B3DB518-2130-1974-5C8A-8D99C8E46308}"/>
                </a:ext>
              </a:extLst>
            </p:cNvPr>
            <p:cNvSpPr txBox="1"/>
            <p:nvPr/>
          </p:nvSpPr>
          <p:spPr>
            <a:xfrm>
              <a:off x="726042" y="1371236"/>
              <a:ext cx="1844314" cy="316728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OTTOBRE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- </a:t>
              </a:r>
              <a:r>
                <a:rPr lang="en-US" sz="1200" b="1" dirty="0" err="1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DICEMBRE</a:t>
              </a:r>
              <a:r>
                <a:rPr lang="en-US" sz="1200" b="1" dirty="0">
                  <a:solidFill>
                    <a:schemeClr val="accent6">
                      <a:lumMod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	</a:t>
              </a:r>
            </a:p>
          </p:txBody>
        </p:sp>
      </p:grpSp>
      <p:sp>
        <p:nvSpPr>
          <p:cNvPr id="34" name="Rettangolo 33">
            <a:extLst>
              <a:ext uri="{FF2B5EF4-FFF2-40B4-BE49-F238E27FC236}">
                <a16:creationId xmlns:a16="http://schemas.microsoft.com/office/drawing/2014/main" id="{4627DB7E-EF17-AF2C-9122-A7C470742858}"/>
              </a:ext>
            </a:extLst>
          </p:cNvPr>
          <p:cNvSpPr/>
          <p:nvPr/>
        </p:nvSpPr>
        <p:spPr>
          <a:xfrm>
            <a:off x="204802" y="4629839"/>
            <a:ext cx="11841670" cy="20158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54605D1-477C-F69B-90D8-20A8AE360434}"/>
              </a:ext>
            </a:extLst>
          </p:cNvPr>
          <p:cNvSpPr txBox="1"/>
          <p:nvPr/>
        </p:nvSpPr>
        <p:spPr>
          <a:xfrm>
            <a:off x="57344" y="1739643"/>
            <a:ext cx="248055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DEMATERIALIZE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D8813636-1A5C-6603-FCFF-EBF8248D4973}"/>
              </a:ext>
            </a:extLst>
          </p:cNvPr>
          <p:cNvSpPr txBox="1"/>
          <p:nvPr/>
        </p:nvSpPr>
        <p:spPr>
          <a:xfrm>
            <a:off x="113005" y="4367722"/>
            <a:ext cx="2480553" cy="369332"/>
          </a:xfrm>
          <a:prstGeom prst="rect">
            <a:avLst/>
          </a:prstGeom>
          <a:solidFill>
            <a:srgbClr val="2F528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MONITOR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4CC9188C-B7F1-C85E-E82B-D03E27E95E61}"/>
              </a:ext>
            </a:extLst>
          </p:cNvPr>
          <p:cNvSpPr txBox="1"/>
          <p:nvPr/>
        </p:nvSpPr>
        <p:spPr>
          <a:xfrm>
            <a:off x="175093" y="2154052"/>
            <a:ext cx="20188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DISCOVERY</a:t>
            </a:r>
          </a:p>
          <a:p>
            <a:endParaRPr lang="it-IT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QUICK – </a:t>
            </a:r>
            <a:r>
              <a:rPr lang="it-IT" dirty="0" err="1">
                <a:latin typeface="Poppins" panose="00000500000000000000" pitchFamily="2" charset="0"/>
                <a:cs typeface="Poppins" panose="00000500000000000000" pitchFamily="2" charset="0"/>
              </a:rPr>
              <a:t>WIN</a:t>
            </a:r>
            <a:endParaRPr lang="it-IT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it-IT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INTERVENTI STRUTTURALI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12AE984-6E4F-9CD4-700D-80EFF776E494}"/>
              </a:ext>
            </a:extLst>
          </p:cNvPr>
          <p:cNvSpPr txBox="1"/>
          <p:nvPr/>
        </p:nvSpPr>
        <p:spPr>
          <a:xfrm>
            <a:off x="204802" y="4834028"/>
            <a:ext cx="24411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SET -  UP</a:t>
            </a:r>
          </a:p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MONITORING</a:t>
            </a:r>
          </a:p>
          <a:p>
            <a:endParaRPr lang="it-IT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INTEGRAZIONE</a:t>
            </a:r>
          </a:p>
          <a:p>
            <a:r>
              <a:rPr lang="it-IT" dirty="0">
                <a:latin typeface="Poppins" panose="00000500000000000000" pitchFamily="2" charset="0"/>
                <a:cs typeface="Poppins" panose="00000500000000000000" pitchFamily="2" charset="0"/>
              </a:rPr>
              <a:t>DEL TOOL</a:t>
            </a:r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630B0022-63B0-D250-FBD6-CB4CA8196928}"/>
              </a:ext>
            </a:extLst>
          </p:cNvPr>
          <p:cNvGrpSpPr/>
          <p:nvPr/>
        </p:nvGrpSpPr>
        <p:grpSpPr>
          <a:xfrm>
            <a:off x="2101173" y="2809290"/>
            <a:ext cx="9802737" cy="179381"/>
            <a:chOff x="772214" y="2461163"/>
            <a:chExt cx="10668000" cy="80649"/>
          </a:xfrm>
        </p:grpSpPr>
        <p:sp>
          <p:nvSpPr>
            <p:cNvPr id="48" name="Freeform 1">
              <a:extLst>
                <a:ext uri="{FF2B5EF4-FFF2-40B4-BE49-F238E27FC236}">
                  <a16:creationId xmlns:a16="http://schemas.microsoft.com/office/drawing/2014/main" id="{C0D54493-957E-90A7-DCD1-5CAA759F0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214" y="2461163"/>
              <a:ext cx="10668000" cy="80649"/>
            </a:xfrm>
            <a:custGeom>
              <a:avLst/>
              <a:gdLst>
                <a:gd name="T0" fmla="*/ 18929 w 18930"/>
                <a:gd name="T1" fmla="*/ 244 h 245"/>
                <a:gd name="T2" fmla="*/ 0 w 18930"/>
                <a:gd name="T3" fmla="*/ 244 h 245"/>
                <a:gd name="T4" fmla="*/ 0 w 18930"/>
                <a:gd name="T5" fmla="*/ 0 h 245"/>
                <a:gd name="T6" fmla="*/ 18929 w 18930"/>
                <a:gd name="T7" fmla="*/ 0 h 245"/>
                <a:gd name="T8" fmla="*/ 18929 w 18930"/>
                <a:gd name="T9" fmla="*/ 24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30" h="245">
                  <a:moveTo>
                    <a:pt x="18929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8929" y="0"/>
                  </a:lnTo>
                  <a:lnTo>
                    <a:pt x="18929" y="24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9" name="Freeform 2">
              <a:extLst>
                <a:ext uri="{FF2B5EF4-FFF2-40B4-BE49-F238E27FC236}">
                  <a16:creationId xmlns:a16="http://schemas.microsoft.com/office/drawing/2014/main" id="{39E841E4-CE00-D57E-2D1D-5C0CBEAD9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621" y="2461163"/>
              <a:ext cx="4241007" cy="7907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0" name="Freeform 1">
            <a:extLst>
              <a:ext uri="{FF2B5EF4-FFF2-40B4-BE49-F238E27FC236}">
                <a16:creationId xmlns:a16="http://schemas.microsoft.com/office/drawing/2014/main" id="{B50CEFE7-32EB-7113-4894-F52F73879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7643" y="3447267"/>
            <a:ext cx="9802737" cy="179381"/>
          </a:xfrm>
          <a:custGeom>
            <a:avLst/>
            <a:gdLst>
              <a:gd name="T0" fmla="*/ 18929 w 18930"/>
              <a:gd name="T1" fmla="*/ 244 h 245"/>
              <a:gd name="T2" fmla="*/ 0 w 18930"/>
              <a:gd name="T3" fmla="*/ 244 h 245"/>
              <a:gd name="T4" fmla="*/ 0 w 18930"/>
              <a:gd name="T5" fmla="*/ 0 h 245"/>
              <a:gd name="T6" fmla="*/ 18929 w 18930"/>
              <a:gd name="T7" fmla="*/ 0 h 245"/>
              <a:gd name="T8" fmla="*/ 18929 w 18930"/>
              <a:gd name="T9" fmla="*/ 24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30" h="245">
                <a:moveTo>
                  <a:pt x="18929" y="244"/>
                </a:moveTo>
                <a:lnTo>
                  <a:pt x="0" y="244"/>
                </a:lnTo>
                <a:lnTo>
                  <a:pt x="0" y="0"/>
                </a:lnTo>
                <a:lnTo>
                  <a:pt x="18929" y="0"/>
                </a:lnTo>
                <a:lnTo>
                  <a:pt x="18929" y="244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Freeform 1">
            <a:extLst>
              <a:ext uri="{FF2B5EF4-FFF2-40B4-BE49-F238E27FC236}">
                <a16:creationId xmlns:a16="http://schemas.microsoft.com/office/drawing/2014/main" id="{4ACDD6BB-90C8-2343-E8BB-6A57CA9AE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1173" y="4988451"/>
            <a:ext cx="9802737" cy="179381"/>
          </a:xfrm>
          <a:custGeom>
            <a:avLst/>
            <a:gdLst>
              <a:gd name="T0" fmla="*/ 18929 w 18930"/>
              <a:gd name="T1" fmla="*/ 244 h 245"/>
              <a:gd name="T2" fmla="*/ 0 w 18930"/>
              <a:gd name="T3" fmla="*/ 244 h 245"/>
              <a:gd name="T4" fmla="*/ 0 w 18930"/>
              <a:gd name="T5" fmla="*/ 0 h 245"/>
              <a:gd name="T6" fmla="*/ 18929 w 18930"/>
              <a:gd name="T7" fmla="*/ 0 h 245"/>
              <a:gd name="T8" fmla="*/ 18929 w 18930"/>
              <a:gd name="T9" fmla="*/ 24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30" h="245">
                <a:moveTo>
                  <a:pt x="18929" y="244"/>
                </a:moveTo>
                <a:lnTo>
                  <a:pt x="0" y="244"/>
                </a:lnTo>
                <a:lnTo>
                  <a:pt x="0" y="0"/>
                </a:lnTo>
                <a:lnTo>
                  <a:pt x="18929" y="0"/>
                </a:lnTo>
                <a:lnTo>
                  <a:pt x="18929" y="244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Freeform 1">
            <a:extLst>
              <a:ext uri="{FF2B5EF4-FFF2-40B4-BE49-F238E27FC236}">
                <a16:creationId xmlns:a16="http://schemas.microsoft.com/office/drawing/2014/main" id="{C389EDBB-0ABF-8A7F-145D-49B4CA81F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7643" y="5848406"/>
            <a:ext cx="9802737" cy="179381"/>
          </a:xfrm>
          <a:custGeom>
            <a:avLst/>
            <a:gdLst>
              <a:gd name="T0" fmla="*/ 18929 w 18930"/>
              <a:gd name="T1" fmla="*/ 244 h 245"/>
              <a:gd name="T2" fmla="*/ 0 w 18930"/>
              <a:gd name="T3" fmla="*/ 244 h 245"/>
              <a:gd name="T4" fmla="*/ 0 w 18930"/>
              <a:gd name="T5" fmla="*/ 0 h 245"/>
              <a:gd name="T6" fmla="*/ 18929 w 18930"/>
              <a:gd name="T7" fmla="*/ 0 h 245"/>
              <a:gd name="T8" fmla="*/ 18929 w 18930"/>
              <a:gd name="T9" fmla="*/ 24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30" h="245">
                <a:moveTo>
                  <a:pt x="18929" y="244"/>
                </a:moveTo>
                <a:lnTo>
                  <a:pt x="0" y="244"/>
                </a:lnTo>
                <a:lnTo>
                  <a:pt x="0" y="0"/>
                </a:lnTo>
                <a:lnTo>
                  <a:pt x="18929" y="0"/>
                </a:lnTo>
                <a:lnTo>
                  <a:pt x="18929" y="244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Freeform 2">
            <a:extLst>
              <a:ext uri="{FF2B5EF4-FFF2-40B4-BE49-F238E27FC236}">
                <a16:creationId xmlns:a16="http://schemas.microsoft.com/office/drawing/2014/main" id="{C8AD18CC-1740-5692-BB26-4E4FB09FE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3590" y="3443755"/>
            <a:ext cx="3844267" cy="194580"/>
          </a:xfrm>
          <a:prstGeom prst="rect">
            <a:avLst/>
          </a:prstGeom>
          <a:solidFill>
            <a:srgbClr val="4472C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Freeform 2">
            <a:extLst>
              <a:ext uri="{FF2B5EF4-FFF2-40B4-BE49-F238E27FC236}">
                <a16:creationId xmlns:a16="http://schemas.microsoft.com/office/drawing/2014/main" id="{2C4105E1-9EC2-DF6E-50A1-C38D85A20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52" y="4988657"/>
            <a:ext cx="3900725" cy="178968"/>
          </a:xfrm>
          <a:prstGeom prst="rect">
            <a:avLst/>
          </a:prstGeom>
          <a:solidFill>
            <a:srgbClr val="2F528F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Freeform 2">
            <a:extLst>
              <a:ext uri="{FF2B5EF4-FFF2-40B4-BE49-F238E27FC236}">
                <a16:creationId xmlns:a16="http://schemas.microsoft.com/office/drawing/2014/main" id="{714988F7-1B04-D958-04EE-6362EF871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045" y="5848819"/>
            <a:ext cx="3139332" cy="178968"/>
          </a:xfrm>
          <a:prstGeom prst="rect">
            <a:avLst/>
          </a:prstGeom>
          <a:solidFill>
            <a:srgbClr val="2F528F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6FC443-9C77-7261-7028-F7DF4811E4DC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PIANO DI LAVORO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Distribuzione temporale delle principali milestones</a:t>
            </a:r>
          </a:p>
        </p:txBody>
      </p:sp>
    </p:spTree>
    <p:extLst>
      <p:ext uri="{BB962C8B-B14F-4D97-AF65-F5344CB8AC3E}">
        <p14:creationId xmlns:p14="http://schemas.microsoft.com/office/powerpoint/2010/main" val="3416021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igura a mano libera: forma 55">
            <a:extLst>
              <a:ext uri="{FF2B5EF4-FFF2-40B4-BE49-F238E27FC236}">
                <a16:creationId xmlns:a16="http://schemas.microsoft.com/office/drawing/2014/main" id="{34E2E0A2-FBCE-2925-92FE-42706DBAC73A}"/>
              </a:ext>
            </a:extLst>
          </p:cNvPr>
          <p:cNvSpPr/>
          <p:nvPr/>
        </p:nvSpPr>
        <p:spPr>
          <a:xfrm>
            <a:off x="156299" y="1188216"/>
            <a:ext cx="1798755" cy="1207704"/>
          </a:xfrm>
          <a:custGeom>
            <a:avLst/>
            <a:gdLst>
              <a:gd name="connsiteX0" fmla="*/ 0 w 2587401"/>
              <a:gd name="connsiteY0" fmla="*/ 159120 h 1591195"/>
              <a:gd name="connsiteX1" fmla="*/ 159120 w 2587401"/>
              <a:gd name="connsiteY1" fmla="*/ 0 h 1591195"/>
              <a:gd name="connsiteX2" fmla="*/ 2428282 w 2587401"/>
              <a:gd name="connsiteY2" fmla="*/ 0 h 1591195"/>
              <a:gd name="connsiteX3" fmla="*/ 2587402 w 2587401"/>
              <a:gd name="connsiteY3" fmla="*/ 159120 h 1591195"/>
              <a:gd name="connsiteX4" fmla="*/ 2587401 w 2587401"/>
              <a:gd name="connsiteY4" fmla="*/ 1432076 h 1591195"/>
              <a:gd name="connsiteX5" fmla="*/ 2428281 w 2587401"/>
              <a:gd name="connsiteY5" fmla="*/ 1591196 h 1591195"/>
              <a:gd name="connsiteX6" fmla="*/ 159120 w 2587401"/>
              <a:gd name="connsiteY6" fmla="*/ 1591195 h 1591195"/>
              <a:gd name="connsiteX7" fmla="*/ 0 w 2587401"/>
              <a:gd name="connsiteY7" fmla="*/ 1432075 h 1591195"/>
              <a:gd name="connsiteX8" fmla="*/ 0 w 2587401"/>
              <a:gd name="connsiteY8" fmla="*/ 159120 h 15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401" h="1591195">
                <a:moveTo>
                  <a:pt x="0" y="159120"/>
                </a:moveTo>
                <a:cubicBezTo>
                  <a:pt x="0" y="71240"/>
                  <a:pt x="71240" y="0"/>
                  <a:pt x="159120" y="0"/>
                </a:cubicBezTo>
                <a:lnTo>
                  <a:pt x="2428282" y="0"/>
                </a:lnTo>
                <a:cubicBezTo>
                  <a:pt x="2516162" y="0"/>
                  <a:pt x="2587402" y="71240"/>
                  <a:pt x="2587402" y="159120"/>
                </a:cubicBezTo>
                <a:cubicBezTo>
                  <a:pt x="2587402" y="583439"/>
                  <a:pt x="2587401" y="1007757"/>
                  <a:pt x="2587401" y="1432076"/>
                </a:cubicBezTo>
                <a:cubicBezTo>
                  <a:pt x="2587401" y="1519956"/>
                  <a:pt x="2516161" y="1591196"/>
                  <a:pt x="2428281" y="1591196"/>
                </a:cubicBezTo>
                <a:lnTo>
                  <a:pt x="159120" y="1591195"/>
                </a:lnTo>
                <a:cubicBezTo>
                  <a:pt x="71240" y="1591195"/>
                  <a:pt x="0" y="1519955"/>
                  <a:pt x="0" y="1432075"/>
                </a:cubicBezTo>
                <a:lnTo>
                  <a:pt x="0" y="159120"/>
                </a:lnTo>
                <a:close/>
              </a:path>
            </a:pathLst>
          </a:custGeom>
          <a:solidFill>
            <a:srgbClr val="FFFFFF">
              <a:hueOff val="0"/>
              <a:satOff val="0"/>
              <a:lumOff val="0"/>
              <a:alphaOff val="0"/>
            </a:srgbClr>
          </a:solidFill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29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33 mln</a:t>
            </a:r>
          </a:p>
        </p:txBody>
      </p:sp>
      <p:sp>
        <p:nvSpPr>
          <p:cNvPr id="57" name="Figura a mano libera: forma 56">
            <a:extLst>
              <a:ext uri="{FF2B5EF4-FFF2-40B4-BE49-F238E27FC236}">
                <a16:creationId xmlns:a16="http://schemas.microsoft.com/office/drawing/2014/main" id="{755EDCD7-956C-2F3A-3FD7-5CF9AEAF6849}"/>
              </a:ext>
            </a:extLst>
          </p:cNvPr>
          <p:cNvSpPr/>
          <p:nvPr/>
        </p:nvSpPr>
        <p:spPr>
          <a:xfrm>
            <a:off x="503085" y="2257953"/>
            <a:ext cx="1796600" cy="1146296"/>
          </a:xfrm>
          <a:custGeom>
            <a:avLst/>
            <a:gdLst>
              <a:gd name="connsiteX0" fmla="*/ 0 w 2267740"/>
              <a:gd name="connsiteY0" fmla="*/ 122400 h 1224000"/>
              <a:gd name="connsiteX1" fmla="*/ 122400 w 2267740"/>
              <a:gd name="connsiteY1" fmla="*/ 0 h 1224000"/>
              <a:gd name="connsiteX2" fmla="*/ 2145340 w 2267740"/>
              <a:gd name="connsiteY2" fmla="*/ 0 h 1224000"/>
              <a:gd name="connsiteX3" fmla="*/ 2267740 w 2267740"/>
              <a:gd name="connsiteY3" fmla="*/ 122400 h 1224000"/>
              <a:gd name="connsiteX4" fmla="*/ 2267740 w 2267740"/>
              <a:gd name="connsiteY4" fmla="*/ 1101600 h 1224000"/>
              <a:gd name="connsiteX5" fmla="*/ 2145340 w 2267740"/>
              <a:gd name="connsiteY5" fmla="*/ 1224000 h 1224000"/>
              <a:gd name="connsiteX6" fmla="*/ 122400 w 2267740"/>
              <a:gd name="connsiteY6" fmla="*/ 1224000 h 1224000"/>
              <a:gd name="connsiteX7" fmla="*/ 0 w 2267740"/>
              <a:gd name="connsiteY7" fmla="*/ 1101600 h 1224000"/>
              <a:gd name="connsiteX8" fmla="*/ 0 w 2267740"/>
              <a:gd name="connsiteY8" fmla="*/ 122400 h 12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7740" h="122400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2145340" y="0"/>
                </a:lnTo>
                <a:cubicBezTo>
                  <a:pt x="2212940" y="0"/>
                  <a:pt x="2267740" y="54800"/>
                  <a:pt x="2267740" y="122400"/>
                </a:cubicBezTo>
                <a:lnTo>
                  <a:pt x="2267740" y="1101600"/>
                </a:lnTo>
                <a:cubicBezTo>
                  <a:pt x="2267740" y="1169200"/>
                  <a:pt x="2212940" y="1224000"/>
                  <a:pt x="21453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5B9BD5">
              <a:lumMod val="40000"/>
              <a:lumOff val="60000"/>
              <a:alpha val="90000"/>
            </a:srgbClr>
          </a:solidFill>
          <a:ln w="25400" cap="flat" cmpd="sng" algn="ctr">
            <a:solidFill>
              <a:srgbClr val="5B9BD5">
                <a:lumMod val="75000"/>
              </a:srgbClr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1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Totale dei documenti cartacei inviati nell’anno solare 2022</a:t>
            </a:r>
          </a:p>
        </p:txBody>
      </p:sp>
      <p:grpSp>
        <p:nvGrpSpPr>
          <p:cNvPr id="58" name="Gruppo 57">
            <a:extLst>
              <a:ext uri="{FF2B5EF4-FFF2-40B4-BE49-F238E27FC236}">
                <a16:creationId xmlns:a16="http://schemas.microsoft.com/office/drawing/2014/main" id="{A3074945-D7A2-0EB0-3B8A-3CE3CB9CE234}"/>
              </a:ext>
            </a:extLst>
          </p:cNvPr>
          <p:cNvGrpSpPr/>
          <p:nvPr/>
        </p:nvGrpSpPr>
        <p:grpSpPr>
          <a:xfrm>
            <a:off x="2745386" y="3756452"/>
            <a:ext cx="2116702" cy="2080268"/>
            <a:chOff x="4597816" y="1291123"/>
            <a:chExt cx="3178692" cy="2628566"/>
          </a:xfrm>
          <a:solidFill>
            <a:srgbClr val="00B050"/>
          </a:solidFill>
        </p:grpSpPr>
        <p:sp>
          <p:nvSpPr>
            <p:cNvPr id="59" name="Figura a mano libera: forma 58">
              <a:extLst>
                <a:ext uri="{FF2B5EF4-FFF2-40B4-BE49-F238E27FC236}">
                  <a16:creationId xmlns:a16="http://schemas.microsoft.com/office/drawing/2014/main" id="{BDA7E6B5-779B-DCAF-F895-D88E44DBBD27}"/>
                </a:ext>
              </a:extLst>
            </p:cNvPr>
            <p:cNvSpPr/>
            <p:nvPr/>
          </p:nvSpPr>
          <p:spPr>
            <a:xfrm>
              <a:off x="4597816" y="1291123"/>
              <a:ext cx="2675469" cy="1440352"/>
            </a:xfrm>
            <a:custGeom>
              <a:avLst/>
              <a:gdLst>
                <a:gd name="connsiteX0" fmla="*/ 0 w 2587401"/>
                <a:gd name="connsiteY0" fmla="*/ 159120 h 1591195"/>
                <a:gd name="connsiteX1" fmla="*/ 159120 w 2587401"/>
                <a:gd name="connsiteY1" fmla="*/ 0 h 1591195"/>
                <a:gd name="connsiteX2" fmla="*/ 2428282 w 2587401"/>
                <a:gd name="connsiteY2" fmla="*/ 0 h 1591195"/>
                <a:gd name="connsiteX3" fmla="*/ 2587402 w 2587401"/>
                <a:gd name="connsiteY3" fmla="*/ 159120 h 1591195"/>
                <a:gd name="connsiteX4" fmla="*/ 2587401 w 2587401"/>
                <a:gd name="connsiteY4" fmla="*/ 1432076 h 1591195"/>
                <a:gd name="connsiteX5" fmla="*/ 2428281 w 2587401"/>
                <a:gd name="connsiteY5" fmla="*/ 1591196 h 1591195"/>
                <a:gd name="connsiteX6" fmla="*/ 159120 w 2587401"/>
                <a:gd name="connsiteY6" fmla="*/ 1591195 h 1591195"/>
                <a:gd name="connsiteX7" fmla="*/ 0 w 2587401"/>
                <a:gd name="connsiteY7" fmla="*/ 1432075 h 1591195"/>
                <a:gd name="connsiteX8" fmla="*/ 0 w 2587401"/>
                <a:gd name="connsiteY8" fmla="*/ 159120 h 159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401" h="1591195">
                  <a:moveTo>
                    <a:pt x="0" y="159120"/>
                  </a:moveTo>
                  <a:cubicBezTo>
                    <a:pt x="0" y="71240"/>
                    <a:pt x="71240" y="0"/>
                    <a:pt x="159120" y="0"/>
                  </a:cubicBezTo>
                  <a:lnTo>
                    <a:pt x="2428282" y="0"/>
                  </a:lnTo>
                  <a:cubicBezTo>
                    <a:pt x="2516162" y="0"/>
                    <a:pt x="2587402" y="71240"/>
                    <a:pt x="2587402" y="159120"/>
                  </a:cubicBezTo>
                  <a:cubicBezTo>
                    <a:pt x="2587402" y="583439"/>
                    <a:pt x="2587401" y="1007757"/>
                    <a:pt x="2587401" y="1432076"/>
                  </a:cubicBezTo>
                  <a:cubicBezTo>
                    <a:pt x="2587401" y="1519956"/>
                    <a:pt x="2516161" y="1591196"/>
                    <a:pt x="2428281" y="1591196"/>
                  </a:cubicBezTo>
                  <a:lnTo>
                    <a:pt x="159120" y="1591195"/>
                  </a:lnTo>
                  <a:cubicBezTo>
                    <a:pt x="71240" y="1591195"/>
                    <a:pt x="0" y="1519955"/>
                    <a:pt x="0" y="1432075"/>
                  </a:cubicBezTo>
                  <a:lnTo>
                    <a:pt x="0" y="159120"/>
                  </a:ln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5B9BD5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34696" tIns="234696" rIns="234696" bIns="656129" numCol="1" spcCol="1270" anchor="t" anchorCtr="0">
              <a:noAutofit/>
            </a:bodyPr>
            <a:lstStyle/>
            <a:p>
              <a:pPr marL="0" marR="0" lvl="0" indent="0" defTabSz="1466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it-IT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14,2 mln</a:t>
              </a:r>
            </a:p>
            <a:p>
              <a:pPr marL="0" marR="0" lvl="0" indent="0" defTabSz="1466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endParaRPr>
            </a:p>
          </p:txBody>
        </p:sp>
        <p:sp>
          <p:nvSpPr>
            <p:cNvPr id="60" name="Figura a mano libera: forma 59">
              <a:extLst>
                <a:ext uri="{FF2B5EF4-FFF2-40B4-BE49-F238E27FC236}">
                  <a16:creationId xmlns:a16="http://schemas.microsoft.com/office/drawing/2014/main" id="{9CB046EB-D6F6-92A4-A482-96A7FF1B3629}"/>
                </a:ext>
              </a:extLst>
            </p:cNvPr>
            <p:cNvSpPr/>
            <p:nvPr/>
          </p:nvSpPr>
          <p:spPr>
            <a:xfrm>
              <a:off x="4876252" y="2549618"/>
              <a:ext cx="2900256" cy="1370071"/>
            </a:xfrm>
            <a:custGeom>
              <a:avLst/>
              <a:gdLst>
                <a:gd name="connsiteX0" fmla="*/ 0 w 2267740"/>
                <a:gd name="connsiteY0" fmla="*/ 122400 h 1224000"/>
                <a:gd name="connsiteX1" fmla="*/ 122400 w 2267740"/>
                <a:gd name="connsiteY1" fmla="*/ 0 h 1224000"/>
                <a:gd name="connsiteX2" fmla="*/ 2145340 w 2267740"/>
                <a:gd name="connsiteY2" fmla="*/ 0 h 1224000"/>
                <a:gd name="connsiteX3" fmla="*/ 2267740 w 2267740"/>
                <a:gd name="connsiteY3" fmla="*/ 122400 h 1224000"/>
                <a:gd name="connsiteX4" fmla="*/ 2267740 w 2267740"/>
                <a:gd name="connsiteY4" fmla="*/ 1101600 h 1224000"/>
                <a:gd name="connsiteX5" fmla="*/ 2145340 w 2267740"/>
                <a:gd name="connsiteY5" fmla="*/ 1224000 h 1224000"/>
                <a:gd name="connsiteX6" fmla="*/ 122400 w 2267740"/>
                <a:gd name="connsiteY6" fmla="*/ 1224000 h 1224000"/>
                <a:gd name="connsiteX7" fmla="*/ 0 w 2267740"/>
                <a:gd name="connsiteY7" fmla="*/ 1101600 h 1224000"/>
                <a:gd name="connsiteX8" fmla="*/ 0 w 2267740"/>
                <a:gd name="connsiteY8" fmla="*/ 12240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40" h="1224000">
                  <a:moveTo>
                    <a:pt x="0" y="122400"/>
                  </a:moveTo>
                  <a:cubicBezTo>
                    <a:pt x="0" y="54800"/>
                    <a:pt x="54800" y="0"/>
                    <a:pt x="122400" y="0"/>
                  </a:cubicBezTo>
                  <a:lnTo>
                    <a:pt x="2145340" y="0"/>
                  </a:lnTo>
                  <a:cubicBezTo>
                    <a:pt x="2212940" y="0"/>
                    <a:pt x="2267740" y="54800"/>
                    <a:pt x="2267740" y="122400"/>
                  </a:cubicBezTo>
                  <a:lnTo>
                    <a:pt x="2267740" y="1101600"/>
                  </a:lnTo>
                  <a:cubicBezTo>
                    <a:pt x="2267740" y="1169200"/>
                    <a:pt x="2212940" y="1224000"/>
                    <a:pt x="2145340" y="1224000"/>
                  </a:cubicBezTo>
                  <a:lnTo>
                    <a:pt x="122400" y="1224000"/>
                  </a:lnTo>
                  <a:cubicBezTo>
                    <a:pt x="54800" y="1224000"/>
                    <a:pt x="0" y="1169200"/>
                    <a:pt x="0" y="1101600"/>
                  </a:cubicBezTo>
                  <a:lnTo>
                    <a:pt x="0" y="122400"/>
                  </a:ln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5B9BD5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34696" tIns="234696" rIns="234696" bIns="656129" numCol="1" spcCol="1270" anchor="t" anchorCtr="0">
              <a:noAutofit/>
            </a:bodyPr>
            <a:lstStyle/>
            <a:p>
              <a:pPr marL="171450" marR="0" lvl="1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Estratti Conto Conti</a:t>
              </a:r>
            </a:p>
            <a:p>
              <a:pPr marL="171450" marR="0" lvl="1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Estratti Conto Carte</a:t>
              </a:r>
            </a:p>
            <a:p>
              <a:pPr marL="171450" marR="0" lvl="1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Estratti Conto Titoli</a:t>
              </a:r>
            </a:p>
          </p:txBody>
        </p:sp>
      </p:grpSp>
      <p:sp>
        <p:nvSpPr>
          <p:cNvPr id="61" name="Rettangolo 60">
            <a:extLst>
              <a:ext uri="{FF2B5EF4-FFF2-40B4-BE49-F238E27FC236}">
                <a16:creationId xmlns:a16="http://schemas.microsoft.com/office/drawing/2014/main" id="{23B842D7-BBEF-C010-2CD7-017FB414E7DA}"/>
              </a:ext>
            </a:extLst>
          </p:cNvPr>
          <p:cNvSpPr/>
          <p:nvPr/>
        </p:nvSpPr>
        <p:spPr>
          <a:xfrm>
            <a:off x="157578" y="3747390"/>
            <a:ext cx="2116702" cy="2098392"/>
          </a:xfrm>
          <a:prstGeom prst="rect">
            <a:avLst/>
          </a:prstGeom>
          <a:solidFill>
            <a:srgbClr val="5B9BD5">
              <a:lumMod val="20000"/>
              <a:lumOff val="80000"/>
              <a:alpha val="90000"/>
            </a:srgbClr>
          </a:solidFill>
          <a:ln w="25400" cap="flat" cmpd="sng" algn="ctr">
            <a:solidFill>
              <a:srgbClr val="5B9BD5">
                <a:lumMod val="75000"/>
              </a:srgbClr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CLIENTI ATTIVI: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 </a:t>
            </a:r>
            <a:r>
              <a:rPr kumimoji="0" lang="it-IT" sz="1200" b="1" i="1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Persone </a:t>
            </a:r>
            <a:r>
              <a:rPr kumimoji="0" lang="it-IT" sz="1200" b="0" i="1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fisiche che hanno almeno un rapporto attivo con la banca, il totale è 4,2 milioni. </a:t>
            </a: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  <a:sym typeface="Arial"/>
            </a:endParaRPr>
          </a:p>
        </p:txBody>
      </p:sp>
      <p:sp>
        <p:nvSpPr>
          <p:cNvPr id="62" name="Figura a mano libera: forma 61">
            <a:extLst>
              <a:ext uri="{FF2B5EF4-FFF2-40B4-BE49-F238E27FC236}">
                <a16:creationId xmlns:a16="http://schemas.microsoft.com/office/drawing/2014/main" id="{D2ED9D89-6736-4EC6-2D43-9F3A4A190467}"/>
              </a:ext>
            </a:extLst>
          </p:cNvPr>
          <p:cNvSpPr/>
          <p:nvPr/>
        </p:nvSpPr>
        <p:spPr>
          <a:xfrm>
            <a:off x="4568827" y="4032536"/>
            <a:ext cx="615496" cy="536679"/>
          </a:xfrm>
          <a:custGeom>
            <a:avLst/>
            <a:gdLst>
              <a:gd name="connsiteX0" fmla="*/ 139284 w 1050805"/>
              <a:gd name="connsiteY0" fmla="*/ 401828 h 1050805"/>
              <a:gd name="connsiteX1" fmla="*/ 401828 w 1050805"/>
              <a:gd name="connsiteY1" fmla="*/ 401828 h 1050805"/>
              <a:gd name="connsiteX2" fmla="*/ 401828 w 1050805"/>
              <a:gd name="connsiteY2" fmla="*/ 139284 h 1050805"/>
              <a:gd name="connsiteX3" fmla="*/ 648977 w 1050805"/>
              <a:gd name="connsiteY3" fmla="*/ 139284 h 1050805"/>
              <a:gd name="connsiteX4" fmla="*/ 648977 w 1050805"/>
              <a:gd name="connsiteY4" fmla="*/ 401828 h 1050805"/>
              <a:gd name="connsiteX5" fmla="*/ 911521 w 1050805"/>
              <a:gd name="connsiteY5" fmla="*/ 401828 h 1050805"/>
              <a:gd name="connsiteX6" fmla="*/ 911521 w 1050805"/>
              <a:gd name="connsiteY6" fmla="*/ 648977 h 1050805"/>
              <a:gd name="connsiteX7" fmla="*/ 648977 w 1050805"/>
              <a:gd name="connsiteY7" fmla="*/ 648977 h 1050805"/>
              <a:gd name="connsiteX8" fmla="*/ 648977 w 1050805"/>
              <a:gd name="connsiteY8" fmla="*/ 911521 h 1050805"/>
              <a:gd name="connsiteX9" fmla="*/ 401828 w 1050805"/>
              <a:gd name="connsiteY9" fmla="*/ 911521 h 1050805"/>
              <a:gd name="connsiteX10" fmla="*/ 401828 w 1050805"/>
              <a:gd name="connsiteY10" fmla="*/ 648977 h 1050805"/>
              <a:gd name="connsiteX11" fmla="*/ 139284 w 1050805"/>
              <a:gd name="connsiteY11" fmla="*/ 648977 h 1050805"/>
              <a:gd name="connsiteX12" fmla="*/ 139284 w 1050805"/>
              <a:gd name="connsiteY12" fmla="*/ 401828 h 105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0805" h="1050805">
                <a:moveTo>
                  <a:pt x="139284" y="401828"/>
                </a:moveTo>
                <a:lnTo>
                  <a:pt x="401828" y="401828"/>
                </a:lnTo>
                <a:lnTo>
                  <a:pt x="401828" y="139284"/>
                </a:lnTo>
                <a:lnTo>
                  <a:pt x="648977" y="139284"/>
                </a:lnTo>
                <a:lnTo>
                  <a:pt x="648977" y="401828"/>
                </a:lnTo>
                <a:lnTo>
                  <a:pt x="911521" y="401828"/>
                </a:lnTo>
                <a:lnTo>
                  <a:pt x="911521" y="648977"/>
                </a:lnTo>
                <a:lnTo>
                  <a:pt x="648977" y="648977"/>
                </a:lnTo>
                <a:lnTo>
                  <a:pt x="648977" y="911521"/>
                </a:lnTo>
                <a:lnTo>
                  <a:pt x="401828" y="911521"/>
                </a:lnTo>
                <a:lnTo>
                  <a:pt x="401828" y="648977"/>
                </a:lnTo>
                <a:lnTo>
                  <a:pt x="139284" y="648977"/>
                </a:lnTo>
                <a:lnTo>
                  <a:pt x="139284" y="401828"/>
                </a:lnTo>
                <a:close/>
              </a:path>
            </a:pathLst>
          </a:custGeom>
          <a:solidFill>
            <a:srgbClr val="FFFFFF">
              <a:hueOff val="0"/>
              <a:satOff val="0"/>
              <a:lumOff val="0"/>
              <a:alphaOff val="0"/>
            </a:srgbClr>
          </a:solidFill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</p:txBody>
      </p:sp>
      <p:sp>
        <p:nvSpPr>
          <p:cNvPr id="63" name="Figura a mano libera: forma 62">
            <a:extLst>
              <a:ext uri="{FF2B5EF4-FFF2-40B4-BE49-F238E27FC236}">
                <a16:creationId xmlns:a16="http://schemas.microsoft.com/office/drawing/2014/main" id="{584016F7-D4A4-9129-598D-8E8A5138CD9E}"/>
              </a:ext>
            </a:extLst>
          </p:cNvPr>
          <p:cNvSpPr/>
          <p:nvPr/>
        </p:nvSpPr>
        <p:spPr>
          <a:xfrm>
            <a:off x="3010853" y="1386911"/>
            <a:ext cx="770420" cy="811682"/>
          </a:xfrm>
          <a:custGeom>
            <a:avLst/>
            <a:gdLst>
              <a:gd name="connsiteX0" fmla="*/ 139284 w 1050805"/>
              <a:gd name="connsiteY0" fmla="*/ 216466 h 1050805"/>
              <a:gd name="connsiteX1" fmla="*/ 911521 w 1050805"/>
              <a:gd name="connsiteY1" fmla="*/ 216466 h 1050805"/>
              <a:gd name="connsiteX2" fmla="*/ 911521 w 1050805"/>
              <a:gd name="connsiteY2" fmla="*/ 463615 h 1050805"/>
              <a:gd name="connsiteX3" fmla="*/ 139284 w 1050805"/>
              <a:gd name="connsiteY3" fmla="*/ 463615 h 1050805"/>
              <a:gd name="connsiteX4" fmla="*/ 139284 w 1050805"/>
              <a:gd name="connsiteY4" fmla="*/ 216466 h 1050805"/>
              <a:gd name="connsiteX5" fmla="*/ 139284 w 1050805"/>
              <a:gd name="connsiteY5" fmla="*/ 587190 h 1050805"/>
              <a:gd name="connsiteX6" fmla="*/ 911521 w 1050805"/>
              <a:gd name="connsiteY6" fmla="*/ 587190 h 1050805"/>
              <a:gd name="connsiteX7" fmla="*/ 911521 w 1050805"/>
              <a:gd name="connsiteY7" fmla="*/ 834339 h 1050805"/>
              <a:gd name="connsiteX8" fmla="*/ 139284 w 1050805"/>
              <a:gd name="connsiteY8" fmla="*/ 834339 h 1050805"/>
              <a:gd name="connsiteX9" fmla="*/ 139284 w 1050805"/>
              <a:gd name="connsiteY9" fmla="*/ 587190 h 105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0805" h="1050805">
                <a:moveTo>
                  <a:pt x="139284" y="216466"/>
                </a:moveTo>
                <a:lnTo>
                  <a:pt x="911521" y="216466"/>
                </a:lnTo>
                <a:lnTo>
                  <a:pt x="911521" y="463615"/>
                </a:lnTo>
                <a:lnTo>
                  <a:pt x="139284" y="463615"/>
                </a:lnTo>
                <a:lnTo>
                  <a:pt x="139284" y="216466"/>
                </a:lnTo>
                <a:close/>
                <a:moveTo>
                  <a:pt x="139284" y="587190"/>
                </a:moveTo>
                <a:lnTo>
                  <a:pt x="911521" y="587190"/>
                </a:lnTo>
                <a:lnTo>
                  <a:pt x="911521" y="834339"/>
                </a:lnTo>
                <a:lnTo>
                  <a:pt x="139284" y="834339"/>
                </a:lnTo>
                <a:lnTo>
                  <a:pt x="139284" y="587190"/>
                </a:lnTo>
                <a:close/>
              </a:path>
            </a:pathLst>
          </a:custGeom>
          <a:noFill/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  <p:sp>
        <p:nvSpPr>
          <p:cNvPr id="64" name="Figura a mano libera: forma 63">
            <a:extLst>
              <a:ext uri="{FF2B5EF4-FFF2-40B4-BE49-F238E27FC236}">
                <a16:creationId xmlns:a16="http://schemas.microsoft.com/office/drawing/2014/main" id="{92EA0BF9-9FFA-802F-5B9C-4A8EE87CE80A}"/>
              </a:ext>
            </a:extLst>
          </p:cNvPr>
          <p:cNvSpPr/>
          <p:nvPr/>
        </p:nvSpPr>
        <p:spPr>
          <a:xfrm>
            <a:off x="8252749" y="1283625"/>
            <a:ext cx="1007874" cy="1018254"/>
          </a:xfrm>
          <a:custGeom>
            <a:avLst/>
            <a:gdLst>
              <a:gd name="connsiteX0" fmla="*/ 139284 w 1050805"/>
              <a:gd name="connsiteY0" fmla="*/ 401828 h 1050805"/>
              <a:gd name="connsiteX1" fmla="*/ 401828 w 1050805"/>
              <a:gd name="connsiteY1" fmla="*/ 401828 h 1050805"/>
              <a:gd name="connsiteX2" fmla="*/ 401828 w 1050805"/>
              <a:gd name="connsiteY2" fmla="*/ 139284 h 1050805"/>
              <a:gd name="connsiteX3" fmla="*/ 648977 w 1050805"/>
              <a:gd name="connsiteY3" fmla="*/ 139284 h 1050805"/>
              <a:gd name="connsiteX4" fmla="*/ 648977 w 1050805"/>
              <a:gd name="connsiteY4" fmla="*/ 401828 h 1050805"/>
              <a:gd name="connsiteX5" fmla="*/ 911521 w 1050805"/>
              <a:gd name="connsiteY5" fmla="*/ 401828 h 1050805"/>
              <a:gd name="connsiteX6" fmla="*/ 911521 w 1050805"/>
              <a:gd name="connsiteY6" fmla="*/ 648977 h 1050805"/>
              <a:gd name="connsiteX7" fmla="*/ 648977 w 1050805"/>
              <a:gd name="connsiteY7" fmla="*/ 648977 h 1050805"/>
              <a:gd name="connsiteX8" fmla="*/ 648977 w 1050805"/>
              <a:gd name="connsiteY8" fmla="*/ 911521 h 1050805"/>
              <a:gd name="connsiteX9" fmla="*/ 401828 w 1050805"/>
              <a:gd name="connsiteY9" fmla="*/ 911521 h 1050805"/>
              <a:gd name="connsiteX10" fmla="*/ 401828 w 1050805"/>
              <a:gd name="connsiteY10" fmla="*/ 648977 h 1050805"/>
              <a:gd name="connsiteX11" fmla="*/ 139284 w 1050805"/>
              <a:gd name="connsiteY11" fmla="*/ 648977 h 1050805"/>
              <a:gd name="connsiteX12" fmla="*/ 139284 w 1050805"/>
              <a:gd name="connsiteY12" fmla="*/ 401828 h 105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0805" h="1050805">
                <a:moveTo>
                  <a:pt x="139284" y="401828"/>
                </a:moveTo>
                <a:lnTo>
                  <a:pt x="401828" y="401828"/>
                </a:lnTo>
                <a:lnTo>
                  <a:pt x="401828" y="139284"/>
                </a:lnTo>
                <a:lnTo>
                  <a:pt x="648977" y="139284"/>
                </a:lnTo>
                <a:lnTo>
                  <a:pt x="648977" y="401828"/>
                </a:lnTo>
                <a:lnTo>
                  <a:pt x="911521" y="401828"/>
                </a:lnTo>
                <a:lnTo>
                  <a:pt x="911521" y="648977"/>
                </a:lnTo>
                <a:lnTo>
                  <a:pt x="648977" y="648977"/>
                </a:lnTo>
                <a:lnTo>
                  <a:pt x="648977" y="911521"/>
                </a:lnTo>
                <a:lnTo>
                  <a:pt x="401828" y="911521"/>
                </a:lnTo>
                <a:lnTo>
                  <a:pt x="401828" y="648977"/>
                </a:lnTo>
                <a:lnTo>
                  <a:pt x="139284" y="648977"/>
                </a:lnTo>
                <a:lnTo>
                  <a:pt x="139284" y="401828"/>
                </a:lnTo>
                <a:close/>
              </a:path>
            </a:pathLst>
          </a:custGeom>
          <a:noFill/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0F70C847-2B0D-8BAD-564A-7C0BD3CC05FE}"/>
              </a:ext>
            </a:extLst>
          </p:cNvPr>
          <p:cNvSpPr/>
          <p:nvPr/>
        </p:nvSpPr>
        <p:spPr>
          <a:xfrm>
            <a:off x="9808883" y="3747390"/>
            <a:ext cx="2225539" cy="2098392"/>
          </a:xfrm>
          <a:prstGeom prst="rect">
            <a:avLst/>
          </a:prstGeom>
          <a:solidFill>
            <a:srgbClr val="5B9BD5">
              <a:lumMod val="20000"/>
              <a:lumOff val="80000"/>
              <a:alpha val="90000"/>
            </a:srgbClr>
          </a:solidFill>
          <a:ln w="25400" cap="flat" cmpd="sng" algn="ctr">
            <a:solidFill>
              <a:srgbClr val="5B9BD5">
                <a:lumMod val="75000"/>
              </a:srgbClr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SERVIZI SINGOLI PARTITARI: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Area Finanza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OCS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Portafoglio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Risparmio Gestito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Segnalazioni &amp; Back-End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Centrale Rischi</a:t>
            </a:r>
          </a:p>
          <a:p>
            <a:pPr marL="171450" marR="0" lvl="0" indent="-171450" defTabSz="914400" eaLnBrk="1" fontAlgn="auto" latinLnBrk="0" hangingPunct="1">
              <a:lnSpc>
                <a:spcPts val="1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sym typeface="Arial"/>
              </a:rPr>
              <a:t>Sicav</a:t>
            </a:r>
          </a:p>
        </p:txBody>
      </p:sp>
      <p:sp>
        <p:nvSpPr>
          <p:cNvPr id="66" name="Parentesi graffa chiusa 65">
            <a:extLst>
              <a:ext uri="{FF2B5EF4-FFF2-40B4-BE49-F238E27FC236}">
                <a16:creationId xmlns:a16="http://schemas.microsoft.com/office/drawing/2014/main" id="{83208D27-91A4-639A-134E-60E8B10867AD}"/>
              </a:ext>
            </a:extLst>
          </p:cNvPr>
          <p:cNvSpPr/>
          <p:nvPr/>
        </p:nvSpPr>
        <p:spPr>
          <a:xfrm rot="16200000">
            <a:off x="5871445" y="368425"/>
            <a:ext cx="172560" cy="6409798"/>
          </a:xfrm>
          <a:prstGeom prst="rightBrace">
            <a:avLst>
              <a:gd name="adj1" fmla="val 8333"/>
              <a:gd name="adj2" fmla="val 52222"/>
            </a:avLst>
          </a:prstGeom>
          <a:noFill/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</p:txBody>
      </p:sp>
      <p:sp>
        <p:nvSpPr>
          <p:cNvPr id="67" name="Figura a mano libera: forma 66">
            <a:extLst>
              <a:ext uri="{FF2B5EF4-FFF2-40B4-BE49-F238E27FC236}">
                <a16:creationId xmlns:a16="http://schemas.microsoft.com/office/drawing/2014/main" id="{CA067677-F87A-8B7A-5EC2-C2622F97D720}"/>
              </a:ext>
            </a:extLst>
          </p:cNvPr>
          <p:cNvSpPr/>
          <p:nvPr/>
        </p:nvSpPr>
        <p:spPr>
          <a:xfrm>
            <a:off x="5145948" y="1152381"/>
            <a:ext cx="1860655" cy="1279374"/>
          </a:xfrm>
          <a:custGeom>
            <a:avLst/>
            <a:gdLst>
              <a:gd name="connsiteX0" fmla="*/ 0 w 2587401"/>
              <a:gd name="connsiteY0" fmla="*/ 159120 h 1591195"/>
              <a:gd name="connsiteX1" fmla="*/ 159120 w 2587401"/>
              <a:gd name="connsiteY1" fmla="*/ 0 h 1591195"/>
              <a:gd name="connsiteX2" fmla="*/ 2428282 w 2587401"/>
              <a:gd name="connsiteY2" fmla="*/ 0 h 1591195"/>
              <a:gd name="connsiteX3" fmla="*/ 2587402 w 2587401"/>
              <a:gd name="connsiteY3" fmla="*/ 159120 h 1591195"/>
              <a:gd name="connsiteX4" fmla="*/ 2587401 w 2587401"/>
              <a:gd name="connsiteY4" fmla="*/ 1432076 h 1591195"/>
              <a:gd name="connsiteX5" fmla="*/ 2428281 w 2587401"/>
              <a:gd name="connsiteY5" fmla="*/ 1591196 h 1591195"/>
              <a:gd name="connsiteX6" fmla="*/ 159120 w 2587401"/>
              <a:gd name="connsiteY6" fmla="*/ 1591195 h 1591195"/>
              <a:gd name="connsiteX7" fmla="*/ 0 w 2587401"/>
              <a:gd name="connsiteY7" fmla="*/ 1432075 h 1591195"/>
              <a:gd name="connsiteX8" fmla="*/ 0 w 2587401"/>
              <a:gd name="connsiteY8" fmla="*/ 159120 h 15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401" h="1591195">
                <a:moveTo>
                  <a:pt x="0" y="159120"/>
                </a:moveTo>
                <a:cubicBezTo>
                  <a:pt x="0" y="71240"/>
                  <a:pt x="71240" y="0"/>
                  <a:pt x="159120" y="0"/>
                </a:cubicBezTo>
                <a:lnTo>
                  <a:pt x="2428282" y="0"/>
                </a:lnTo>
                <a:cubicBezTo>
                  <a:pt x="2516162" y="0"/>
                  <a:pt x="2587402" y="71240"/>
                  <a:pt x="2587402" y="159120"/>
                </a:cubicBezTo>
                <a:cubicBezTo>
                  <a:pt x="2587402" y="583439"/>
                  <a:pt x="2587401" y="1007757"/>
                  <a:pt x="2587401" y="1432076"/>
                </a:cubicBezTo>
                <a:cubicBezTo>
                  <a:pt x="2587401" y="1519956"/>
                  <a:pt x="2516161" y="1591196"/>
                  <a:pt x="2428281" y="1591196"/>
                </a:cubicBezTo>
                <a:lnTo>
                  <a:pt x="159120" y="1591195"/>
                </a:lnTo>
                <a:cubicBezTo>
                  <a:pt x="71240" y="1591195"/>
                  <a:pt x="0" y="1519955"/>
                  <a:pt x="0" y="1432075"/>
                </a:cubicBezTo>
                <a:lnTo>
                  <a:pt x="0" y="159120"/>
                </a:lnTo>
                <a:close/>
              </a:path>
            </a:pathLst>
          </a:custGeom>
          <a:solidFill>
            <a:srgbClr val="FFFFFF">
              <a:hueOff val="0"/>
              <a:satOff val="0"/>
              <a:lumOff val="0"/>
              <a:alphaOff val="0"/>
            </a:srgbClr>
          </a:solidFill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245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26,4 mln</a:t>
            </a:r>
          </a:p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80% del totale</a:t>
            </a:r>
          </a:p>
        </p:txBody>
      </p:sp>
      <p:sp>
        <p:nvSpPr>
          <p:cNvPr id="68" name="Figura a mano libera: forma 67">
            <a:extLst>
              <a:ext uri="{FF2B5EF4-FFF2-40B4-BE49-F238E27FC236}">
                <a16:creationId xmlns:a16="http://schemas.microsoft.com/office/drawing/2014/main" id="{9F46B9A0-FD1A-F37C-C083-53BBD8296BD5}"/>
              </a:ext>
            </a:extLst>
          </p:cNvPr>
          <p:cNvSpPr/>
          <p:nvPr/>
        </p:nvSpPr>
        <p:spPr>
          <a:xfrm>
            <a:off x="6361583" y="2288958"/>
            <a:ext cx="1858426" cy="1084286"/>
          </a:xfrm>
          <a:custGeom>
            <a:avLst/>
            <a:gdLst>
              <a:gd name="connsiteX0" fmla="*/ 0 w 2267740"/>
              <a:gd name="connsiteY0" fmla="*/ 122400 h 1224000"/>
              <a:gd name="connsiteX1" fmla="*/ 122400 w 2267740"/>
              <a:gd name="connsiteY1" fmla="*/ 0 h 1224000"/>
              <a:gd name="connsiteX2" fmla="*/ 2145340 w 2267740"/>
              <a:gd name="connsiteY2" fmla="*/ 0 h 1224000"/>
              <a:gd name="connsiteX3" fmla="*/ 2267740 w 2267740"/>
              <a:gd name="connsiteY3" fmla="*/ 122400 h 1224000"/>
              <a:gd name="connsiteX4" fmla="*/ 2267740 w 2267740"/>
              <a:gd name="connsiteY4" fmla="*/ 1101600 h 1224000"/>
              <a:gd name="connsiteX5" fmla="*/ 2145340 w 2267740"/>
              <a:gd name="connsiteY5" fmla="*/ 1224000 h 1224000"/>
              <a:gd name="connsiteX6" fmla="*/ 122400 w 2267740"/>
              <a:gd name="connsiteY6" fmla="*/ 1224000 h 1224000"/>
              <a:gd name="connsiteX7" fmla="*/ 0 w 2267740"/>
              <a:gd name="connsiteY7" fmla="*/ 1101600 h 1224000"/>
              <a:gd name="connsiteX8" fmla="*/ 0 w 2267740"/>
              <a:gd name="connsiteY8" fmla="*/ 122400 h 12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7740" h="122400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2145340" y="0"/>
                </a:lnTo>
                <a:cubicBezTo>
                  <a:pt x="2212940" y="0"/>
                  <a:pt x="2267740" y="54800"/>
                  <a:pt x="2267740" y="122400"/>
                </a:cubicBezTo>
                <a:lnTo>
                  <a:pt x="2267740" y="1101600"/>
                </a:lnTo>
                <a:cubicBezTo>
                  <a:pt x="2267740" y="1169200"/>
                  <a:pt x="2212940" y="1224000"/>
                  <a:pt x="21453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5B9BD5">
              <a:lumMod val="40000"/>
              <a:lumOff val="60000"/>
              <a:alpha val="90000"/>
            </a:srgbClr>
          </a:solidFill>
          <a:ln w="25400" cap="flat" cmpd="sng" algn="ctr">
            <a:solidFill>
              <a:srgbClr val="5B9BD5">
                <a:lumMod val="75000"/>
              </a:srgbClr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1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4 Macrocategorie:</a:t>
            </a:r>
          </a:p>
          <a:p>
            <a:pPr marL="171450" marR="0" lvl="1" indent="-17145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Estratti Conto Conti</a:t>
            </a:r>
          </a:p>
          <a:p>
            <a:pPr marL="171450" marR="0" lvl="1" indent="-17145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Estratti Conto Carte</a:t>
            </a:r>
          </a:p>
          <a:p>
            <a:pPr marL="171450" marR="0" lvl="1" indent="-17145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Estratti Conto Titoli</a:t>
            </a:r>
          </a:p>
          <a:p>
            <a:pPr marL="171450" marR="0" lvl="1" indent="-17145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Altro</a:t>
            </a:r>
          </a:p>
          <a:p>
            <a:pPr marL="0" marR="0" lvl="1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</p:txBody>
      </p:sp>
      <p:sp>
        <p:nvSpPr>
          <p:cNvPr id="69" name="Figura a mano libera: forma 68">
            <a:extLst>
              <a:ext uri="{FF2B5EF4-FFF2-40B4-BE49-F238E27FC236}">
                <a16:creationId xmlns:a16="http://schemas.microsoft.com/office/drawing/2014/main" id="{39758FE0-443E-1078-E3C1-6CAF74E74D97}"/>
              </a:ext>
            </a:extLst>
          </p:cNvPr>
          <p:cNvSpPr/>
          <p:nvPr/>
        </p:nvSpPr>
        <p:spPr>
          <a:xfrm>
            <a:off x="3971991" y="2298358"/>
            <a:ext cx="1858426" cy="1065487"/>
          </a:xfrm>
          <a:custGeom>
            <a:avLst/>
            <a:gdLst>
              <a:gd name="connsiteX0" fmla="*/ 0 w 2267740"/>
              <a:gd name="connsiteY0" fmla="*/ 122400 h 1224000"/>
              <a:gd name="connsiteX1" fmla="*/ 122400 w 2267740"/>
              <a:gd name="connsiteY1" fmla="*/ 0 h 1224000"/>
              <a:gd name="connsiteX2" fmla="*/ 2145340 w 2267740"/>
              <a:gd name="connsiteY2" fmla="*/ 0 h 1224000"/>
              <a:gd name="connsiteX3" fmla="*/ 2267740 w 2267740"/>
              <a:gd name="connsiteY3" fmla="*/ 122400 h 1224000"/>
              <a:gd name="connsiteX4" fmla="*/ 2267740 w 2267740"/>
              <a:gd name="connsiteY4" fmla="*/ 1101600 h 1224000"/>
              <a:gd name="connsiteX5" fmla="*/ 2145340 w 2267740"/>
              <a:gd name="connsiteY5" fmla="*/ 1224000 h 1224000"/>
              <a:gd name="connsiteX6" fmla="*/ 122400 w 2267740"/>
              <a:gd name="connsiteY6" fmla="*/ 1224000 h 1224000"/>
              <a:gd name="connsiteX7" fmla="*/ 0 w 2267740"/>
              <a:gd name="connsiteY7" fmla="*/ 1101600 h 1224000"/>
              <a:gd name="connsiteX8" fmla="*/ 0 w 2267740"/>
              <a:gd name="connsiteY8" fmla="*/ 122400 h 12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7740" h="122400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2145340" y="0"/>
                </a:lnTo>
                <a:cubicBezTo>
                  <a:pt x="2212940" y="0"/>
                  <a:pt x="2267740" y="54800"/>
                  <a:pt x="2267740" y="122400"/>
                </a:cubicBezTo>
                <a:lnTo>
                  <a:pt x="2267740" y="1101600"/>
                </a:lnTo>
                <a:cubicBezTo>
                  <a:pt x="2267740" y="1169200"/>
                  <a:pt x="2212940" y="1224000"/>
                  <a:pt x="21453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5B9BD5">
              <a:lumMod val="40000"/>
              <a:lumOff val="60000"/>
              <a:alpha val="90000"/>
            </a:srgb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1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Totale dei documenti che passano dallo stampatore centralizzato.</a:t>
            </a:r>
          </a:p>
          <a:p>
            <a:pPr marL="171450" marR="0" lvl="1" indent="-17145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  <a:p>
            <a:pPr marL="171450" marR="0" lvl="3" indent="-17145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</p:txBody>
      </p:sp>
      <p:sp>
        <p:nvSpPr>
          <p:cNvPr id="70" name="Parentesi graffa chiusa 69">
            <a:extLst>
              <a:ext uri="{FF2B5EF4-FFF2-40B4-BE49-F238E27FC236}">
                <a16:creationId xmlns:a16="http://schemas.microsoft.com/office/drawing/2014/main" id="{90408C79-3A02-4B6A-781C-C33677E73FDE}"/>
              </a:ext>
            </a:extLst>
          </p:cNvPr>
          <p:cNvSpPr/>
          <p:nvPr/>
        </p:nvSpPr>
        <p:spPr>
          <a:xfrm rot="5400000">
            <a:off x="4897450" y="3734279"/>
            <a:ext cx="109759" cy="4413893"/>
          </a:xfrm>
          <a:prstGeom prst="rightBrace">
            <a:avLst>
              <a:gd name="adj1" fmla="val 0"/>
              <a:gd name="adj2" fmla="val 51717"/>
            </a:avLst>
          </a:prstGeom>
          <a:noFill/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</p:txBody>
      </p:sp>
      <p:sp>
        <p:nvSpPr>
          <p:cNvPr id="71" name="Figura a mano libera: forma 70">
            <a:extLst>
              <a:ext uri="{FF2B5EF4-FFF2-40B4-BE49-F238E27FC236}">
                <a16:creationId xmlns:a16="http://schemas.microsoft.com/office/drawing/2014/main" id="{FB587AF1-3C46-E8B7-A940-E35DBD800D57}"/>
              </a:ext>
            </a:extLst>
          </p:cNvPr>
          <p:cNvSpPr/>
          <p:nvPr/>
        </p:nvSpPr>
        <p:spPr>
          <a:xfrm>
            <a:off x="9892315" y="1188216"/>
            <a:ext cx="1798755" cy="1207704"/>
          </a:xfrm>
          <a:custGeom>
            <a:avLst/>
            <a:gdLst>
              <a:gd name="connsiteX0" fmla="*/ 0 w 2587401"/>
              <a:gd name="connsiteY0" fmla="*/ 159120 h 1591195"/>
              <a:gd name="connsiteX1" fmla="*/ 159120 w 2587401"/>
              <a:gd name="connsiteY1" fmla="*/ 0 h 1591195"/>
              <a:gd name="connsiteX2" fmla="*/ 2428282 w 2587401"/>
              <a:gd name="connsiteY2" fmla="*/ 0 h 1591195"/>
              <a:gd name="connsiteX3" fmla="*/ 2587402 w 2587401"/>
              <a:gd name="connsiteY3" fmla="*/ 159120 h 1591195"/>
              <a:gd name="connsiteX4" fmla="*/ 2587401 w 2587401"/>
              <a:gd name="connsiteY4" fmla="*/ 1432076 h 1591195"/>
              <a:gd name="connsiteX5" fmla="*/ 2428281 w 2587401"/>
              <a:gd name="connsiteY5" fmla="*/ 1591196 h 1591195"/>
              <a:gd name="connsiteX6" fmla="*/ 159120 w 2587401"/>
              <a:gd name="connsiteY6" fmla="*/ 1591195 h 1591195"/>
              <a:gd name="connsiteX7" fmla="*/ 0 w 2587401"/>
              <a:gd name="connsiteY7" fmla="*/ 1432075 h 1591195"/>
              <a:gd name="connsiteX8" fmla="*/ 0 w 2587401"/>
              <a:gd name="connsiteY8" fmla="*/ 159120 h 15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7401" h="1591195">
                <a:moveTo>
                  <a:pt x="0" y="159120"/>
                </a:moveTo>
                <a:cubicBezTo>
                  <a:pt x="0" y="71240"/>
                  <a:pt x="71240" y="0"/>
                  <a:pt x="159120" y="0"/>
                </a:cubicBezTo>
                <a:lnTo>
                  <a:pt x="2428282" y="0"/>
                </a:lnTo>
                <a:cubicBezTo>
                  <a:pt x="2516162" y="0"/>
                  <a:pt x="2587402" y="71240"/>
                  <a:pt x="2587402" y="159120"/>
                </a:cubicBezTo>
                <a:cubicBezTo>
                  <a:pt x="2587402" y="583439"/>
                  <a:pt x="2587401" y="1007757"/>
                  <a:pt x="2587401" y="1432076"/>
                </a:cubicBezTo>
                <a:cubicBezTo>
                  <a:pt x="2587401" y="1519956"/>
                  <a:pt x="2516161" y="1591196"/>
                  <a:pt x="2428281" y="1591196"/>
                </a:cubicBezTo>
                <a:lnTo>
                  <a:pt x="159120" y="1591195"/>
                </a:lnTo>
                <a:cubicBezTo>
                  <a:pt x="71240" y="1591195"/>
                  <a:pt x="0" y="1519955"/>
                  <a:pt x="0" y="1432075"/>
                </a:cubicBezTo>
                <a:lnTo>
                  <a:pt x="0" y="159120"/>
                </a:lnTo>
                <a:close/>
              </a:path>
            </a:pathLst>
          </a:custGeom>
          <a:solidFill>
            <a:srgbClr val="FFFFFF">
              <a:hueOff val="0"/>
              <a:satOff val="0"/>
              <a:lumOff val="0"/>
              <a:alphaOff val="0"/>
            </a:srgbClr>
          </a:solidFill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245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6,6 mln</a:t>
            </a:r>
          </a:p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20% del totale</a:t>
            </a:r>
          </a:p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  <p:sp>
        <p:nvSpPr>
          <p:cNvPr id="72" name="Figura a mano libera: forma 71">
            <a:extLst>
              <a:ext uri="{FF2B5EF4-FFF2-40B4-BE49-F238E27FC236}">
                <a16:creationId xmlns:a16="http://schemas.microsoft.com/office/drawing/2014/main" id="{1F23D417-C5F3-3042-2700-C4D655FC7116}"/>
              </a:ext>
            </a:extLst>
          </p:cNvPr>
          <p:cNvSpPr/>
          <p:nvPr/>
        </p:nvSpPr>
        <p:spPr>
          <a:xfrm>
            <a:off x="10239101" y="2257953"/>
            <a:ext cx="1796600" cy="1146296"/>
          </a:xfrm>
          <a:custGeom>
            <a:avLst/>
            <a:gdLst>
              <a:gd name="connsiteX0" fmla="*/ 0 w 2267740"/>
              <a:gd name="connsiteY0" fmla="*/ 122400 h 1224000"/>
              <a:gd name="connsiteX1" fmla="*/ 122400 w 2267740"/>
              <a:gd name="connsiteY1" fmla="*/ 0 h 1224000"/>
              <a:gd name="connsiteX2" fmla="*/ 2145340 w 2267740"/>
              <a:gd name="connsiteY2" fmla="*/ 0 h 1224000"/>
              <a:gd name="connsiteX3" fmla="*/ 2267740 w 2267740"/>
              <a:gd name="connsiteY3" fmla="*/ 122400 h 1224000"/>
              <a:gd name="connsiteX4" fmla="*/ 2267740 w 2267740"/>
              <a:gd name="connsiteY4" fmla="*/ 1101600 h 1224000"/>
              <a:gd name="connsiteX5" fmla="*/ 2145340 w 2267740"/>
              <a:gd name="connsiteY5" fmla="*/ 1224000 h 1224000"/>
              <a:gd name="connsiteX6" fmla="*/ 122400 w 2267740"/>
              <a:gd name="connsiteY6" fmla="*/ 1224000 h 1224000"/>
              <a:gd name="connsiteX7" fmla="*/ 0 w 2267740"/>
              <a:gd name="connsiteY7" fmla="*/ 1101600 h 1224000"/>
              <a:gd name="connsiteX8" fmla="*/ 0 w 2267740"/>
              <a:gd name="connsiteY8" fmla="*/ 122400 h 12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7740" h="122400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2145340" y="0"/>
                </a:lnTo>
                <a:cubicBezTo>
                  <a:pt x="2212940" y="0"/>
                  <a:pt x="2267740" y="54800"/>
                  <a:pt x="2267740" y="122400"/>
                </a:cubicBezTo>
                <a:lnTo>
                  <a:pt x="2267740" y="1101600"/>
                </a:lnTo>
                <a:cubicBezTo>
                  <a:pt x="2267740" y="1169200"/>
                  <a:pt x="2212940" y="1224000"/>
                  <a:pt x="21453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5B9BD5">
              <a:lumMod val="40000"/>
              <a:lumOff val="60000"/>
              <a:alpha val="90000"/>
            </a:srgbClr>
          </a:solidFill>
          <a:ln w="25400" cap="flat" cmpd="sng" algn="ctr">
            <a:solidFill>
              <a:srgbClr val="5B9BD5">
                <a:lumMod val="75000"/>
              </a:srgbClr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1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Totale dei documenti che passano dai singoli partitari (es. generati da </a:t>
            </a:r>
            <a:r>
              <a:rPr kumimoji="0" lang="it-IT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PPFA</a:t>
            </a:r>
            <a:r>
              <a: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 HOST.</a:t>
            </a:r>
          </a:p>
        </p:txBody>
      </p: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24BCC64B-C3C3-2E8D-694D-A017BA62176B}"/>
              </a:ext>
            </a:extLst>
          </p:cNvPr>
          <p:cNvGrpSpPr/>
          <p:nvPr/>
        </p:nvGrpSpPr>
        <p:grpSpPr>
          <a:xfrm>
            <a:off x="7589790" y="3756452"/>
            <a:ext cx="1915801" cy="2080268"/>
            <a:chOff x="7589790" y="3487335"/>
            <a:chExt cx="1915801" cy="2080268"/>
          </a:xfrm>
        </p:grpSpPr>
        <p:sp>
          <p:nvSpPr>
            <p:cNvPr id="74" name="Figura a mano libera: forma 73">
              <a:extLst>
                <a:ext uri="{FF2B5EF4-FFF2-40B4-BE49-F238E27FC236}">
                  <a16:creationId xmlns:a16="http://schemas.microsoft.com/office/drawing/2014/main" id="{7F7422B5-DAD3-A9A9-3363-1CF3996A8571}"/>
                </a:ext>
              </a:extLst>
            </p:cNvPr>
            <p:cNvSpPr/>
            <p:nvPr/>
          </p:nvSpPr>
          <p:spPr>
            <a:xfrm>
              <a:off x="7589790" y="3487335"/>
              <a:ext cx="1612508" cy="1139906"/>
            </a:xfrm>
            <a:custGeom>
              <a:avLst/>
              <a:gdLst>
                <a:gd name="connsiteX0" fmla="*/ 0 w 2587401"/>
                <a:gd name="connsiteY0" fmla="*/ 159120 h 1591195"/>
                <a:gd name="connsiteX1" fmla="*/ 159120 w 2587401"/>
                <a:gd name="connsiteY1" fmla="*/ 0 h 1591195"/>
                <a:gd name="connsiteX2" fmla="*/ 2428282 w 2587401"/>
                <a:gd name="connsiteY2" fmla="*/ 0 h 1591195"/>
                <a:gd name="connsiteX3" fmla="*/ 2587402 w 2587401"/>
                <a:gd name="connsiteY3" fmla="*/ 159120 h 1591195"/>
                <a:gd name="connsiteX4" fmla="*/ 2587401 w 2587401"/>
                <a:gd name="connsiteY4" fmla="*/ 1432076 h 1591195"/>
                <a:gd name="connsiteX5" fmla="*/ 2428281 w 2587401"/>
                <a:gd name="connsiteY5" fmla="*/ 1591196 h 1591195"/>
                <a:gd name="connsiteX6" fmla="*/ 159120 w 2587401"/>
                <a:gd name="connsiteY6" fmla="*/ 1591195 h 1591195"/>
                <a:gd name="connsiteX7" fmla="*/ 0 w 2587401"/>
                <a:gd name="connsiteY7" fmla="*/ 1432075 h 1591195"/>
                <a:gd name="connsiteX8" fmla="*/ 0 w 2587401"/>
                <a:gd name="connsiteY8" fmla="*/ 159120 h 159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401" h="1591195">
                  <a:moveTo>
                    <a:pt x="0" y="159120"/>
                  </a:moveTo>
                  <a:cubicBezTo>
                    <a:pt x="0" y="71240"/>
                    <a:pt x="71240" y="0"/>
                    <a:pt x="159120" y="0"/>
                  </a:cubicBezTo>
                  <a:lnTo>
                    <a:pt x="2428282" y="0"/>
                  </a:lnTo>
                  <a:cubicBezTo>
                    <a:pt x="2516162" y="0"/>
                    <a:pt x="2587402" y="71240"/>
                    <a:pt x="2587402" y="159120"/>
                  </a:cubicBezTo>
                  <a:cubicBezTo>
                    <a:pt x="2587402" y="583439"/>
                    <a:pt x="2587401" y="1007757"/>
                    <a:pt x="2587401" y="1432076"/>
                  </a:cubicBezTo>
                  <a:cubicBezTo>
                    <a:pt x="2587401" y="1519956"/>
                    <a:pt x="2516161" y="1591196"/>
                    <a:pt x="2428281" y="1591196"/>
                  </a:cubicBezTo>
                  <a:lnTo>
                    <a:pt x="159120" y="1591195"/>
                  </a:lnTo>
                  <a:cubicBezTo>
                    <a:pt x="71240" y="1591195"/>
                    <a:pt x="0" y="1519955"/>
                    <a:pt x="0" y="1432075"/>
                  </a:cubicBezTo>
                  <a:lnTo>
                    <a:pt x="0" y="159120"/>
                  </a:lnTo>
                  <a:close/>
                </a:path>
              </a:pathLst>
            </a:custGeom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ln w="38100" cap="flat" cmpd="sng" algn="ctr">
              <a:solidFill>
                <a:srgbClr val="5B9BD5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34696" tIns="234696" rIns="234696" bIns="656129" numCol="1" spcCol="1270" anchor="t" anchorCtr="0">
              <a:noAutofit/>
            </a:bodyPr>
            <a:lstStyle/>
            <a:p>
              <a:pPr marL="0" marR="0" lvl="0" indent="0" defTabSz="1466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it-IT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5,2 mln</a:t>
              </a:r>
            </a:p>
          </p:txBody>
        </p:sp>
        <p:sp>
          <p:nvSpPr>
            <p:cNvPr id="75" name="Figura a mano libera: forma 74">
              <a:extLst>
                <a:ext uri="{FF2B5EF4-FFF2-40B4-BE49-F238E27FC236}">
                  <a16:creationId xmlns:a16="http://schemas.microsoft.com/office/drawing/2014/main" id="{DAA1724C-0C3F-EE65-D1AB-FBCD80C0CA60}"/>
                </a:ext>
              </a:extLst>
            </p:cNvPr>
            <p:cNvSpPr/>
            <p:nvPr/>
          </p:nvSpPr>
          <p:spPr>
            <a:xfrm>
              <a:off x="7757603" y="4483318"/>
              <a:ext cx="1747988" cy="1084285"/>
            </a:xfrm>
            <a:custGeom>
              <a:avLst/>
              <a:gdLst>
                <a:gd name="connsiteX0" fmla="*/ 0 w 2267740"/>
                <a:gd name="connsiteY0" fmla="*/ 122400 h 1224000"/>
                <a:gd name="connsiteX1" fmla="*/ 122400 w 2267740"/>
                <a:gd name="connsiteY1" fmla="*/ 0 h 1224000"/>
                <a:gd name="connsiteX2" fmla="*/ 2145340 w 2267740"/>
                <a:gd name="connsiteY2" fmla="*/ 0 h 1224000"/>
                <a:gd name="connsiteX3" fmla="*/ 2267740 w 2267740"/>
                <a:gd name="connsiteY3" fmla="*/ 122400 h 1224000"/>
                <a:gd name="connsiteX4" fmla="*/ 2267740 w 2267740"/>
                <a:gd name="connsiteY4" fmla="*/ 1101600 h 1224000"/>
                <a:gd name="connsiteX5" fmla="*/ 2145340 w 2267740"/>
                <a:gd name="connsiteY5" fmla="*/ 1224000 h 1224000"/>
                <a:gd name="connsiteX6" fmla="*/ 122400 w 2267740"/>
                <a:gd name="connsiteY6" fmla="*/ 1224000 h 1224000"/>
                <a:gd name="connsiteX7" fmla="*/ 0 w 2267740"/>
                <a:gd name="connsiteY7" fmla="*/ 1101600 h 1224000"/>
                <a:gd name="connsiteX8" fmla="*/ 0 w 2267740"/>
                <a:gd name="connsiteY8" fmla="*/ 12240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40" h="1224000">
                  <a:moveTo>
                    <a:pt x="0" y="122400"/>
                  </a:moveTo>
                  <a:cubicBezTo>
                    <a:pt x="0" y="54800"/>
                    <a:pt x="54800" y="0"/>
                    <a:pt x="122400" y="0"/>
                  </a:cubicBezTo>
                  <a:lnTo>
                    <a:pt x="2145340" y="0"/>
                  </a:lnTo>
                  <a:cubicBezTo>
                    <a:pt x="2212940" y="0"/>
                    <a:pt x="2267740" y="54800"/>
                    <a:pt x="2267740" y="122400"/>
                  </a:cubicBezTo>
                  <a:lnTo>
                    <a:pt x="2267740" y="1101600"/>
                  </a:lnTo>
                  <a:cubicBezTo>
                    <a:pt x="2267740" y="1169200"/>
                    <a:pt x="2212940" y="1224000"/>
                    <a:pt x="2145340" y="1224000"/>
                  </a:cubicBezTo>
                  <a:lnTo>
                    <a:pt x="122400" y="1224000"/>
                  </a:lnTo>
                  <a:cubicBezTo>
                    <a:pt x="54800" y="1224000"/>
                    <a:pt x="0" y="1169200"/>
                    <a:pt x="0" y="1101600"/>
                  </a:cubicBezTo>
                  <a:lnTo>
                    <a:pt x="0" y="122400"/>
                  </a:lnTo>
                  <a:close/>
                </a:path>
              </a:pathLst>
            </a:custGeom>
            <a:solidFill>
              <a:srgbClr val="5B9BD5">
                <a:lumMod val="40000"/>
                <a:lumOff val="60000"/>
                <a:alpha val="90000"/>
              </a:srgbClr>
            </a:solidFill>
            <a:ln w="25400" cap="flat" cmpd="sng" algn="ctr">
              <a:solidFill>
                <a:srgbClr val="5B9BD5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163866" tIns="163866" rIns="163866" bIns="163866" numCol="1" spcCol="1270" anchor="t" anchorCtr="0">
              <a:noAutofit/>
            </a:bodyPr>
            <a:lstStyle/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Certificazioni ISEE deposito</a:t>
              </a:r>
            </a:p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Consulenza remunerata</a:t>
              </a:r>
            </a:p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Portafoglio</a:t>
              </a:r>
            </a:p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Prepagate</a:t>
              </a:r>
            </a:p>
          </p:txBody>
        </p:sp>
      </p:grpSp>
      <p:grpSp>
        <p:nvGrpSpPr>
          <p:cNvPr id="76" name="Gruppo 75">
            <a:extLst>
              <a:ext uri="{FF2B5EF4-FFF2-40B4-BE49-F238E27FC236}">
                <a16:creationId xmlns:a16="http://schemas.microsoft.com/office/drawing/2014/main" id="{F5D2AE7F-E312-EE3F-8A24-E7B08577141D}"/>
              </a:ext>
            </a:extLst>
          </p:cNvPr>
          <p:cNvGrpSpPr/>
          <p:nvPr/>
        </p:nvGrpSpPr>
        <p:grpSpPr>
          <a:xfrm>
            <a:off x="5243477" y="3756452"/>
            <a:ext cx="1915800" cy="2080268"/>
            <a:chOff x="5179869" y="3500226"/>
            <a:chExt cx="1915800" cy="2080268"/>
          </a:xfrm>
        </p:grpSpPr>
        <p:sp>
          <p:nvSpPr>
            <p:cNvPr id="77" name="Figura a mano libera: forma 76">
              <a:extLst>
                <a:ext uri="{FF2B5EF4-FFF2-40B4-BE49-F238E27FC236}">
                  <a16:creationId xmlns:a16="http://schemas.microsoft.com/office/drawing/2014/main" id="{B2C838BB-1E98-EA71-C59C-48428D7E159B}"/>
                </a:ext>
              </a:extLst>
            </p:cNvPr>
            <p:cNvSpPr/>
            <p:nvPr/>
          </p:nvSpPr>
          <p:spPr>
            <a:xfrm>
              <a:off x="5179869" y="3500226"/>
              <a:ext cx="1612508" cy="1139906"/>
            </a:xfrm>
            <a:custGeom>
              <a:avLst/>
              <a:gdLst>
                <a:gd name="connsiteX0" fmla="*/ 0 w 2587401"/>
                <a:gd name="connsiteY0" fmla="*/ 159120 h 1591195"/>
                <a:gd name="connsiteX1" fmla="*/ 159120 w 2587401"/>
                <a:gd name="connsiteY1" fmla="*/ 0 h 1591195"/>
                <a:gd name="connsiteX2" fmla="*/ 2428282 w 2587401"/>
                <a:gd name="connsiteY2" fmla="*/ 0 h 1591195"/>
                <a:gd name="connsiteX3" fmla="*/ 2587402 w 2587401"/>
                <a:gd name="connsiteY3" fmla="*/ 159120 h 1591195"/>
                <a:gd name="connsiteX4" fmla="*/ 2587401 w 2587401"/>
                <a:gd name="connsiteY4" fmla="*/ 1432076 h 1591195"/>
                <a:gd name="connsiteX5" fmla="*/ 2428281 w 2587401"/>
                <a:gd name="connsiteY5" fmla="*/ 1591196 h 1591195"/>
                <a:gd name="connsiteX6" fmla="*/ 159120 w 2587401"/>
                <a:gd name="connsiteY6" fmla="*/ 1591195 h 1591195"/>
                <a:gd name="connsiteX7" fmla="*/ 0 w 2587401"/>
                <a:gd name="connsiteY7" fmla="*/ 1432075 h 1591195"/>
                <a:gd name="connsiteX8" fmla="*/ 0 w 2587401"/>
                <a:gd name="connsiteY8" fmla="*/ 159120 h 159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401" h="1591195">
                  <a:moveTo>
                    <a:pt x="0" y="159120"/>
                  </a:moveTo>
                  <a:cubicBezTo>
                    <a:pt x="0" y="71240"/>
                    <a:pt x="71240" y="0"/>
                    <a:pt x="159120" y="0"/>
                  </a:cubicBezTo>
                  <a:lnTo>
                    <a:pt x="2428282" y="0"/>
                  </a:lnTo>
                  <a:cubicBezTo>
                    <a:pt x="2516162" y="0"/>
                    <a:pt x="2587402" y="71240"/>
                    <a:pt x="2587402" y="159120"/>
                  </a:cubicBezTo>
                  <a:cubicBezTo>
                    <a:pt x="2587402" y="583439"/>
                    <a:pt x="2587401" y="1007757"/>
                    <a:pt x="2587401" y="1432076"/>
                  </a:cubicBezTo>
                  <a:cubicBezTo>
                    <a:pt x="2587401" y="1519956"/>
                    <a:pt x="2516161" y="1591196"/>
                    <a:pt x="2428281" y="1591196"/>
                  </a:cubicBezTo>
                  <a:lnTo>
                    <a:pt x="159120" y="1591195"/>
                  </a:lnTo>
                  <a:cubicBezTo>
                    <a:pt x="71240" y="1591195"/>
                    <a:pt x="0" y="1519955"/>
                    <a:pt x="0" y="1432075"/>
                  </a:cubicBezTo>
                  <a:lnTo>
                    <a:pt x="0" y="159120"/>
                  </a:lnTo>
                  <a:close/>
                </a:path>
              </a:pathLst>
            </a:custGeom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ln w="38100" cap="flat" cmpd="sng" algn="ctr">
              <a:solidFill>
                <a:srgbClr val="5B9BD5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34696" tIns="234696" rIns="234696" bIns="656129" numCol="1" spcCol="1270" anchor="t" anchorCtr="0">
              <a:noAutofit/>
            </a:bodyPr>
            <a:lstStyle/>
            <a:p>
              <a:pPr marL="0" marR="0" lvl="0" indent="0" defTabSz="1466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it-IT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7,6 mln</a:t>
              </a:r>
            </a:p>
          </p:txBody>
        </p:sp>
        <p:sp>
          <p:nvSpPr>
            <p:cNvPr id="78" name="Figura a mano libera: forma 77">
              <a:extLst>
                <a:ext uri="{FF2B5EF4-FFF2-40B4-BE49-F238E27FC236}">
                  <a16:creationId xmlns:a16="http://schemas.microsoft.com/office/drawing/2014/main" id="{B3B45438-6DBA-7EB5-72B5-93D8292E1D7C}"/>
                </a:ext>
              </a:extLst>
            </p:cNvPr>
            <p:cNvSpPr/>
            <p:nvPr/>
          </p:nvSpPr>
          <p:spPr>
            <a:xfrm>
              <a:off x="5347682" y="4496209"/>
              <a:ext cx="1747987" cy="1084285"/>
            </a:xfrm>
            <a:custGeom>
              <a:avLst/>
              <a:gdLst>
                <a:gd name="connsiteX0" fmla="*/ 0 w 2267740"/>
                <a:gd name="connsiteY0" fmla="*/ 122400 h 1224000"/>
                <a:gd name="connsiteX1" fmla="*/ 122400 w 2267740"/>
                <a:gd name="connsiteY1" fmla="*/ 0 h 1224000"/>
                <a:gd name="connsiteX2" fmla="*/ 2145340 w 2267740"/>
                <a:gd name="connsiteY2" fmla="*/ 0 h 1224000"/>
                <a:gd name="connsiteX3" fmla="*/ 2267740 w 2267740"/>
                <a:gd name="connsiteY3" fmla="*/ 122400 h 1224000"/>
                <a:gd name="connsiteX4" fmla="*/ 2267740 w 2267740"/>
                <a:gd name="connsiteY4" fmla="*/ 1101600 h 1224000"/>
                <a:gd name="connsiteX5" fmla="*/ 2145340 w 2267740"/>
                <a:gd name="connsiteY5" fmla="*/ 1224000 h 1224000"/>
                <a:gd name="connsiteX6" fmla="*/ 122400 w 2267740"/>
                <a:gd name="connsiteY6" fmla="*/ 1224000 h 1224000"/>
                <a:gd name="connsiteX7" fmla="*/ 0 w 2267740"/>
                <a:gd name="connsiteY7" fmla="*/ 1101600 h 1224000"/>
                <a:gd name="connsiteX8" fmla="*/ 0 w 2267740"/>
                <a:gd name="connsiteY8" fmla="*/ 12240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40" h="1224000">
                  <a:moveTo>
                    <a:pt x="0" y="122400"/>
                  </a:moveTo>
                  <a:cubicBezTo>
                    <a:pt x="0" y="54800"/>
                    <a:pt x="54800" y="0"/>
                    <a:pt x="122400" y="0"/>
                  </a:cubicBezTo>
                  <a:lnTo>
                    <a:pt x="2145340" y="0"/>
                  </a:lnTo>
                  <a:cubicBezTo>
                    <a:pt x="2212940" y="0"/>
                    <a:pt x="2267740" y="54800"/>
                    <a:pt x="2267740" y="122400"/>
                  </a:cubicBezTo>
                  <a:lnTo>
                    <a:pt x="2267740" y="1101600"/>
                  </a:lnTo>
                  <a:cubicBezTo>
                    <a:pt x="2267740" y="1169200"/>
                    <a:pt x="2212940" y="1224000"/>
                    <a:pt x="2145340" y="1224000"/>
                  </a:cubicBezTo>
                  <a:lnTo>
                    <a:pt x="122400" y="1224000"/>
                  </a:lnTo>
                  <a:cubicBezTo>
                    <a:pt x="54800" y="1224000"/>
                    <a:pt x="0" y="1169200"/>
                    <a:pt x="0" y="1101600"/>
                  </a:cubicBezTo>
                  <a:lnTo>
                    <a:pt x="0" y="122400"/>
                  </a:lnTo>
                  <a:close/>
                </a:path>
              </a:pathLst>
            </a:custGeom>
            <a:solidFill>
              <a:srgbClr val="5B9BD5">
                <a:lumMod val="40000"/>
                <a:lumOff val="60000"/>
                <a:alpha val="90000"/>
              </a:srgbClr>
            </a:solidFill>
            <a:ln w="25400" cap="flat" cmpd="sng" algn="ctr">
              <a:solidFill>
                <a:srgbClr val="5B9BD5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163866" tIns="163866" rIns="163866" bIns="163866" numCol="1" spcCol="1270" anchor="t" anchorCtr="0">
              <a:noAutofit/>
            </a:bodyPr>
            <a:lstStyle/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Finanziamenti Speciali</a:t>
              </a:r>
            </a:p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Sistema Finanza</a:t>
              </a:r>
            </a:p>
            <a:p>
              <a:pPr marL="285750" marR="0" lvl="1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  <a:sym typeface="Arial"/>
                </a:rPr>
                <a:t>TP e incassi e pagamenti</a:t>
              </a:r>
            </a:p>
          </p:txBody>
        </p:sp>
      </p:grpSp>
      <p:sp>
        <p:nvSpPr>
          <p:cNvPr id="79" name="Figura a mano libera: forma 78">
            <a:extLst>
              <a:ext uri="{FF2B5EF4-FFF2-40B4-BE49-F238E27FC236}">
                <a16:creationId xmlns:a16="http://schemas.microsoft.com/office/drawing/2014/main" id="{88F02882-F107-61F3-1F92-51644E5195CA}"/>
              </a:ext>
            </a:extLst>
          </p:cNvPr>
          <p:cNvSpPr/>
          <p:nvPr/>
        </p:nvSpPr>
        <p:spPr>
          <a:xfrm>
            <a:off x="6913327" y="4032536"/>
            <a:ext cx="615496" cy="536679"/>
          </a:xfrm>
          <a:custGeom>
            <a:avLst/>
            <a:gdLst>
              <a:gd name="connsiteX0" fmla="*/ 139284 w 1050805"/>
              <a:gd name="connsiteY0" fmla="*/ 401828 h 1050805"/>
              <a:gd name="connsiteX1" fmla="*/ 401828 w 1050805"/>
              <a:gd name="connsiteY1" fmla="*/ 401828 h 1050805"/>
              <a:gd name="connsiteX2" fmla="*/ 401828 w 1050805"/>
              <a:gd name="connsiteY2" fmla="*/ 139284 h 1050805"/>
              <a:gd name="connsiteX3" fmla="*/ 648977 w 1050805"/>
              <a:gd name="connsiteY3" fmla="*/ 139284 h 1050805"/>
              <a:gd name="connsiteX4" fmla="*/ 648977 w 1050805"/>
              <a:gd name="connsiteY4" fmla="*/ 401828 h 1050805"/>
              <a:gd name="connsiteX5" fmla="*/ 911521 w 1050805"/>
              <a:gd name="connsiteY5" fmla="*/ 401828 h 1050805"/>
              <a:gd name="connsiteX6" fmla="*/ 911521 w 1050805"/>
              <a:gd name="connsiteY6" fmla="*/ 648977 h 1050805"/>
              <a:gd name="connsiteX7" fmla="*/ 648977 w 1050805"/>
              <a:gd name="connsiteY7" fmla="*/ 648977 h 1050805"/>
              <a:gd name="connsiteX8" fmla="*/ 648977 w 1050805"/>
              <a:gd name="connsiteY8" fmla="*/ 911521 h 1050805"/>
              <a:gd name="connsiteX9" fmla="*/ 401828 w 1050805"/>
              <a:gd name="connsiteY9" fmla="*/ 911521 h 1050805"/>
              <a:gd name="connsiteX10" fmla="*/ 401828 w 1050805"/>
              <a:gd name="connsiteY10" fmla="*/ 648977 h 1050805"/>
              <a:gd name="connsiteX11" fmla="*/ 139284 w 1050805"/>
              <a:gd name="connsiteY11" fmla="*/ 648977 h 1050805"/>
              <a:gd name="connsiteX12" fmla="*/ 139284 w 1050805"/>
              <a:gd name="connsiteY12" fmla="*/ 401828 h 105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0805" h="1050805">
                <a:moveTo>
                  <a:pt x="139284" y="401828"/>
                </a:moveTo>
                <a:lnTo>
                  <a:pt x="401828" y="401828"/>
                </a:lnTo>
                <a:lnTo>
                  <a:pt x="401828" y="139284"/>
                </a:lnTo>
                <a:lnTo>
                  <a:pt x="648977" y="139284"/>
                </a:lnTo>
                <a:lnTo>
                  <a:pt x="648977" y="401828"/>
                </a:lnTo>
                <a:lnTo>
                  <a:pt x="911521" y="401828"/>
                </a:lnTo>
                <a:lnTo>
                  <a:pt x="911521" y="648977"/>
                </a:lnTo>
                <a:lnTo>
                  <a:pt x="648977" y="648977"/>
                </a:lnTo>
                <a:lnTo>
                  <a:pt x="648977" y="911521"/>
                </a:lnTo>
                <a:lnTo>
                  <a:pt x="401828" y="911521"/>
                </a:lnTo>
                <a:lnTo>
                  <a:pt x="401828" y="648977"/>
                </a:lnTo>
                <a:lnTo>
                  <a:pt x="139284" y="648977"/>
                </a:lnTo>
                <a:lnTo>
                  <a:pt x="139284" y="401828"/>
                </a:lnTo>
                <a:close/>
              </a:path>
            </a:pathLst>
          </a:custGeom>
          <a:solidFill>
            <a:srgbClr val="FFFFFF">
              <a:hueOff val="0"/>
              <a:satOff val="0"/>
              <a:lumOff val="0"/>
              <a:alphaOff val="0"/>
            </a:srgbClr>
          </a:solidFill>
          <a:ln w="38100" cap="flat" cmpd="sng" algn="ctr">
            <a:solidFill>
              <a:srgbClr val="5B9BD5">
                <a:lumMod val="7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234696" tIns="234696" rIns="234696" bIns="656129" numCol="1" spcCol="1270" anchor="t" anchorCtr="0">
            <a:noAutofit/>
          </a:bodyPr>
          <a:lstStyle/>
          <a:p>
            <a:pPr marL="0" marR="0" lvl="0" indent="0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2900" b="1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  <a:sym typeface="Arial"/>
            </a:endParaRPr>
          </a:p>
        </p:txBody>
      </p:sp>
      <p:sp>
        <p:nvSpPr>
          <p:cNvPr id="80" name="Rettangolo 79">
            <a:extLst>
              <a:ext uri="{FF2B5EF4-FFF2-40B4-BE49-F238E27FC236}">
                <a16:creationId xmlns:a16="http://schemas.microsoft.com/office/drawing/2014/main" id="{7319B335-20A0-9EE8-2E79-41FDA1E1F6BD}"/>
              </a:ext>
            </a:extLst>
          </p:cNvPr>
          <p:cNvSpPr/>
          <p:nvPr/>
        </p:nvSpPr>
        <p:spPr>
          <a:xfrm>
            <a:off x="3486138" y="6125500"/>
            <a:ext cx="2676939" cy="377681"/>
          </a:xfrm>
          <a:prstGeom prst="rect">
            <a:avLst/>
          </a:prstGeom>
          <a:solidFill>
            <a:srgbClr val="5B9BD5">
              <a:lumMod val="40000"/>
              <a:lumOff val="60000"/>
              <a:alpha val="90000"/>
            </a:srgbClr>
          </a:solidFill>
          <a:ln w="25400" cap="flat" cmpd="sng" algn="ctr">
            <a:solidFill>
              <a:srgbClr val="5B9BD5">
                <a:lumMod val="75000"/>
              </a:srgbClr>
            </a:solidFill>
            <a:prstDash val="solid"/>
          </a:ln>
          <a:effectLst/>
        </p:spPr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200" b="1" i="1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sym typeface="Arial"/>
              </a:rPr>
              <a:t>80 % dell’80% del totale (64%)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89DB70-7EA9-FD4F-9783-8A69BDBDCC2E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ANALISI NUMERICHE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Analisi iniziale delle numeriche</a:t>
            </a:r>
          </a:p>
        </p:txBody>
      </p:sp>
    </p:spTree>
    <p:extLst>
      <p:ext uri="{BB962C8B-B14F-4D97-AF65-F5344CB8AC3E}">
        <p14:creationId xmlns:p14="http://schemas.microsoft.com/office/powerpoint/2010/main" val="218025586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4478D80-859C-BFEF-206D-9D0C46F332CF}"/>
              </a:ext>
            </a:extLst>
          </p:cNvPr>
          <p:cNvSpPr txBox="1"/>
          <p:nvPr/>
        </p:nvSpPr>
        <p:spPr>
          <a:xfrm>
            <a:off x="280254" y="5538519"/>
            <a:ext cx="2047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i="1" dirty="0">
                <a:latin typeface="Poppins" panose="00000500000000000000" pitchFamily="2" charset="0"/>
                <a:cs typeface="Poppins" panose="00000500000000000000" pitchFamily="2" charset="0"/>
              </a:rPr>
              <a:t>*Dato Stimato</a:t>
            </a:r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871E7DA1-537C-04E1-F03A-070304F487C6}"/>
              </a:ext>
            </a:extLst>
          </p:cNvPr>
          <p:cNvGrpSpPr/>
          <p:nvPr/>
        </p:nvGrpSpPr>
        <p:grpSpPr>
          <a:xfrm>
            <a:off x="5905232" y="4084751"/>
            <a:ext cx="2968457" cy="1217525"/>
            <a:chOff x="5282042" y="4341987"/>
            <a:chExt cx="3813430" cy="114516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2" name="Freccia a destra 21">
              <a:extLst>
                <a:ext uri="{FF2B5EF4-FFF2-40B4-BE49-F238E27FC236}">
                  <a16:creationId xmlns:a16="http://schemas.microsoft.com/office/drawing/2014/main" id="{A3853B23-6A1E-504F-7B03-F5218454AFB7}"/>
                </a:ext>
              </a:extLst>
            </p:cNvPr>
            <p:cNvSpPr/>
            <p:nvPr/>
          </p:nvSpPr>
          <p:spPr>
            <a:xfrm>
              <a:off x="5282042" y="4341987"/>
              <a:ext cx="3813430" cy="1145160"/>
            </a:xfrm>
            <a:prstGeom prst="rightArrow">
              <a:avLst/>
            </a:prstGeom>
            <a:solidFill>
              <a:srgbClr val="E1EDF8"/>
            </a:solidFill>
            <a:ln w="38100">
              <a:solidFill>
                <a:srgbClr val="2E75B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Figura a mano libera: forma 22">
              <a:extLst>
                <a:ext uri="{FF2B5EF4-FFF2-40B4-BE49-F238E27FC236}">
                  <a16:creationId xmlns:a16="http://schemas.microsoft.com/office/drawing/2014/main" id="{CA542172-D665-4AB9-7645-0DE1FCA8984E}"/>
                </a:ext>
              </a:extLst>
            </p:cNvPr>
            <p:cNvSpPr/>
            <p:nvPr/>
          </p:nvSpPr>
          <p:spPr>
            <a:xfrm>
              <a:off x="5390707" y="4678462"/>
              <a:ext cx="3248298" cy="472210"/>
            </a:xfrm>
            <a:custGeom>
              <a:avLst/>
              <a:gdLst>
                <a:gd name="connsiteX0" fmla="*/ 0 w 3176616"/>
                <a:gd name="connsiteY0" fmla="*/ 0 h 540000"/>
                <a:gd name="connsiteX1" fmla="*/ 3176616 w 3176616"/>
                <a:gd name="connsiteY1" fmla="*/ 0 h 540000"/>
                <a:gd name="connsiteX2" fmla="*/ 3176616 w 3176616"/>
                <a:gd name="connsiteY2" fmla="*/ 540000 h 540000"/>
                <a:gd name="connsiteX3" fmla="*/ 0 w 3176616"/>
                <a:gd name="connsiteY3" fmla="*/ 540000 h 540000"/>
                <a:gd name="connsiteX4" fmla="*/ 0 w 3176616"/>
                <a:gd name="connsiteY4" fmla="*/ 0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6616" h="540000">
                  <a:moveTo>
                    <a:pt x="0" y="0"/>
                  </a:moveTo>
                  <a:lnTo>
                    <a:pt x="3176616" y="0"/>
                  </a:lnTo>
                  <a:lnTo>
                    <a:pt x="3176616" y="540000"/>
                  </a:lnTo>
                  <a:lnTo>
                    <a:pt x="0" y="54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DF8"/>
            </a:solidFill>
            <a:ln w="38100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52400" rIns="0" bIns="15240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i="1" kern="1200" dirty="0">
                  <a:latin typeface="Poppins" panose="00000500000000000000" pitchFamily="2" charset="0"/>
                  <a:cs typeface="Poppins" panose="00000500000000000000" pitchFamily="2" charset="0"/>
                </a:rPr>
                <a:t>Costo di invio di ogni documento: </a:t>
              </a:r>
              <a:r>
                <a:rPr lang="it-IT" sz="1600" b="1" i="1" kern="1200" dirty="0">
                  <a:latin typeface="Poppins" panose="00000500000000000000" pitchFamily="2" charset="0"/>
                  <a:cs typeface="Poppins" panose="00000500000000000000" pitchFamily="2" charset="0"/>
                </a:rPr>
                <a:t>0,50 €</a:t>
              </a:r>
            </a:p>
          </p:txBody>
        </p:sp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571A2808-56C3-CDB5-07DF-3A8BD54EC134}"/>
              </a:ext>
            </a:extLst>
          </p:cNvPr>
          <p:cNvGrpSpPr/>
          <p:nvPr/>
        </p:nvGrpSpPr>
        <p:grpSpPr>
          <a:xfrm>
            <a:off x="280254" y="1429825"/>
            <a:ext cx="7024809" cy="3721045"/>
            <a:chOff x="409681" y="2457813"/>
            <a:chExt cx="5897230" cy="317951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541A935-8C4A-CF0A-EE12-F5800CFFA655}"/>
                </a:ext>
              </a:extLst>
            </p:cNvPr>
            <p:cNvSpPr/>
            <p:nvPr/>
          </p:nvSpPr>
          <p:spPr>
            <a:xfrm>
              <a:off x="1579268" y="2457813"/>
              <a:ext cx="4727643" cy="719949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90000"/>
              </a:schemeClr>
            </a:solidFill>
            <a:ln w="38100">
              <a:solidFill>
                <a:srgbClr val="2E75B6"/>
              </a:solidFill>
            </a:ln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866" tIns="163866" rIns="163866" bIns="163866" numCol="1" spcCol="1270" anchor="t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t-I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2" charset="0"/>
                  <a:ea typeface="Lato Light" panose="020F0502020204030203" pitchFamily="34" charset="0"/>
                  <a:cs typeface="Poppins" panose="00000500000000000000" pitchFamily="2" charset="0"/>
                </a:rPr>
                <a:t>26,4 mln (80% del totale)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B610AF-9155-2930-900D-205864C05978}"/>
                </a:ext>
              </a:extLst>
            </p:cNvPr>
            <p:cNvSpPr/>
            <p:nvPr/>
          </p:nvSpPr>
          <p:spPr>
            <a:xfrm>
              <a:off x="2128882" y="3275383"/>
              <a:ext cx="3628417" cy="719949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90000"/>
              </a:schemeClr>
            </a:solidFill>
            <a:ln w="38100">
              <a:solidFill>
                <a:srgbClr val="2E75B6"/>
              </a:solidFill>
            </a:ln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866" tIns="163866" rIns="163866" bIns="163866" numCol="1" spcCol="1270" anchor="t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t-IT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2" charset="0"/>
                  <a:ea typeface="Lato Light" panose="020F0502020204030203" pitchFamily="34" charset="0"/>
                  <a:cs typeface="Poppins" panose="00000500000000000000" pitchFamily="2" charset="0"/>
                </a:rPr>
                <a:t>14,2 mln (43% del totale)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D24AEA-E79A-BA7D-136B-C9D1F8A83A7C}"/>
                </a:ext>
              </a:extLst>
            </p:cNvPr>
            <p:cNvSpPr/>
            <p:nvPr/>
          </p:nvSpPr>
          <p:spPr>
            <a:xfrm>
              <a:off x="2754406" y="4092953"/>
              <a:ext cx="2377366" cy="719949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90000"/>
              </a:schemeClr>
            </a:solidFill>
            <a:ln w="38100">
              <a:solidFill>
                <a:srgbClr val="2E75B6"/>
              </a:solidFill>
            </a:ln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866" tIns="163866" rIns="163866" bIns="163866" numCol="1" spcCol="1270" anchor="t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t-IT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2" charset="0"/>
                  <a:ea typeface="Lato Light" panose="020F0502020204030203" pitchFamily="34" charset="0"/>
                  <a:cs typeface="Poppins" panose="00000500000000000000" pitchFamily="2" charset="0"/>
                </a:rPr>
                <a:t>3 mln (9%)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EF2DEF-5760-5263-5798-AC4EB38028B8}"/>
                </a:ext>
              </a:extLst>
            </p:cNvPr>
            <p:cNvSpPr txBox="1"/>
            <p:nvPr/>
          </p:nvSpPr>
          <p:spPr>
            <a:xfrm>
              <a:off x="409681" y="2594249"/>
              <a:ext cx="1060353" cy="44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Poppins" panose="00000500000000000000" pitchFamily="2" charset="0"/>
                  <a:cs typeface="Poppins" panose="00000500000000000000" pitchFamily="2" charset="0"/>
                </a:rPr>
                <a:t>Documenti stampatore</a:t>
              </a:r>
            </a:p>
          </p:txBody>
        </p:sp>
        <p:sp>
          <p:nvSpPr>
            <p:cNvPr id="2" name="Rectangle 12">
              <a:extLst>
                <a:ext uri="{FF2B5EF4-FFF2-40B4-BE49-F238E27FC236}">
                  <a16:creationId xmlns:a16="http://schemas.microsoft.com/office/drawing/2014/main" id="{7C32F8D3-7018-A44F-D242-29969A59946C}"/>
                </a:ext>
              </a:extLst>
            </p:cNvPr>
            <p:cNvSpPr/>
            <p:nvPr/>
          </p:nvSpPr>
          <p:spPr>
            <a:xfrm>
              <a:off x="3211573" y="4917381"/>
              <a:ext cx="1463039" cy="719949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90000"/>
              </a:schemeClr>
            </a:solidFill>
            <a:ln w="38100">
              <a:solidFill>
                <a:srgbClr val="2E75B6"/>
              </a:solidFill>
            </a:ln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866" tIns="163866" rIns="163866" bIns="163866" numCol="1" spcCol="1270" anchor="t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t-IT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2" charset="0"/>
                  <a:ea typeface="Lato Light" panose="020F0502020204030203" pitchFamily="34" charset="0"/>
                  <a:cs typeface="Poppins" panose="00000500000000000000" pitchFamily="2" charset="0"/>
                </a:rPr>
                <a:t>1 mln (3%)*</a:t>
              </a:r>
            </a:p>
          </p:txBody>
        </p:sp>
        <p:sp>
          <p:nvSpPr>
            <p:cNvPr id="5" name="TextBox 19">
              <a:extLst>
                <a:ext uri="{FF2B5EF4-FFF2-40B4-BE49-F238E27FC236}">
                  <a16:creationId xmlns:a16="http://schemas.microsoft.com/office/drawing/2014/main" id="{52A6CCF5-3C03-15FE-E0AE-BB50BD603A0F}"/>
                </a:ext>
              </a:extLst>
            </p:cNvPr>
            <p:cNvSpPr txBox="1"/>
            <p:nvPr/>
          </p:nvSpPr>
          <p:spPr>
            <a:xfrm>
              <a:off x="1579268" y="5022996"/>
              <a:ext cx="1538796" cy="4470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Poppins" panose="00000500000000000000" pitchFamily="2" charset="0"/>
                  <a:cs typeface="Poppins" panose="00000500000000000000" pitchFamily="2" charset="0"/>
                </a:rPr>
                <a:t>Documenti </a:t>
              </a:r>
              <a:r>
                <a:rPr lang="it-IT" sz="1400" i="1" dirty="0" err="1">
                  <a:latin typeface="Poppins" panose="00000500000000000000" pitchFamily="2" charset="0"/>
                  <a:cs typeface="Poppins" panose="00000500000000000000" pitchFamily="2" charset="0"/>
                </a:rPr>
                <a:t>Dematerializzabili</a:t>
              </a:r>
              <a:endParaRPr lang="it-IT" sz="1400" i="1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FFD6DB5D-FFAE-3204-6108-60394D1FDB93}"/>
                </a:ext>
              </a:extLst>
            </p:cNvPr>
            <p:cNvSpPr txBox="1"/>
            <p:nvPr/>
          </p:nvSpPr>
          <p:spPr>
            <a:xfrm>
              <a:off x="687204" y="3411820"/>
              <a:ext cx="1349439" cy="44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Poppins" panose="00000500000000000000" pitchFamily="2" charset="0"/>
                  <a:cs typeface="Poppins" panose="00000500000000000000" pitchFamily="2" charset="0"/>
                </a:rPr>
                <a:t>EC Conti, EC carte e EC Titoli</a:t>
              </a:r>
            </a:p>
          </p:txBody>
        </p:sp>
        <p:sp>
          <p:nvSpPr>
            <p:cNvPr id="14" name="TextBox 16">
              <a:extLst>
                <a:ext uri="{FF2B5EF4-FFF2-40B4-BE49-F238E27FC236}">
                  <a16:creationId xmlns:a16="http://schemas.microsoft.com/office/drawing/2014/main" id="{D9C99D61-48F4-FD22-D904-52A78ECC6CF7}"/>
                </a:ext>
              </a:extLst>
            </p:cNvPr>
            <p:cNvSpPr txBox="1"/>
            <p:nvPr/>
          </p:nvSpPr>
          <p:spPr>
            <a:xfrm>
              <a:off x="1454163" y="4229390"/>
              <a:ext cx="1349439" cy="4470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Poppins" panose="00000500000000000000" pitchFamily="2" charset="0"/>
                  <a:cs typeface="Poppins" panose="00000500000000000000" pitchFamily="2" charset="0"/>
                </a:rPr>
                <a:t>Documenti a perimetro</a:t>
              </a:r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FEE69E02-1F8F-9ED0-7B93-D6193D58DC2D}"/>
                </a:ext>
              </a:extLst>
            </p:cNvPr>
            <p:cNvSpPr/>
            <p:nvPr/>
          </p:nvSpPr>
          <p:spPr>
            <a:xfrm>
              <a:off x="3010853" y="2576519"/>
              <a:ext cx="770420" cy="811682"/>
            </a:xfrm>
            <a:custGeom>
              <a:avLst/>
              <a:gdLst>
                <a:gd name="connsiteX0" fmla="*/ 139284 w 1050805"/>
                <a:gd name="connsiteY0" fmla="*/ 216466 h 1050805"/>
                <a:gd name="connsiteX1" fmla="*/ 911521 w 1050805"/>
                <a:gd name="connsiteY1" fmla="*/ 216466 h 1050805"/>
                <a:gd name="connsiteX2" fmla="*/ 911521 w 1050805"/>
                <a:gd name="connsiteY2" fmla="*/ 463615 h 1050805"/>
                <a:gd name="connsiteX3" fmla="*/ 139284 w 1050805"/>
                <a:gd name="connsiteY3" fmla="*/ 463615 h 1050805"/>
                <a:gd name="connsiteX4" fmla="*/ 139284 w 1050805"/>
                <a:gd name="connsiteY4" fmla="*/ 216466 h 1050805"/>
                <a:gd name="connsiteX5" fmla="*/ 139284 w 1050805"/>
                <a:gd name="connsiteY5" fmla="*/ 587190 h 1050805"/>
                <a:gd name="connsiteX6" fmla="*/ 911521 w 1050805"/>
                <a:gd name="connsiteY6" fmla="*/ 587190 h 1050805"/>
                <a:gd name="connsiteX7" fmla="*/ 911521 w 1050805"/>
                <a:gd name="connsiteY7" fmla="*/ 834339 h 1050805"/>
                <a:gd name="connsiteX8" fmla="*/ 139284 w 1050805"/>
                <a:gd name="connsiteY8" fmla="*/ 834339 h 1050805"/>
                <a:gd name="connsiteX9" fmla="*/ 139284 w 1050805"/>
                <a:gd name="connsiteY9" fmla="*/ 587190 h 105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0805" h="1050805">
                  <a:moveTo>
                    <a:pt x="139284" y="216466"/>
                  </a:moveTo>
                  <a:lnTo>
                    <a:pt x="911521" y="216466"/>
                  </a:lnTo>
                  <a:lnTo>
                    <a:pt x="911521" y="463615"/>
                  </a:lnTo>
                  <a:lnTo>
                    <a:pt x="139284" y="463615"/>
                  </a:lnTo>
                  <a:lnTo>
                    <a:pt x="139284" y="216466"/>
                  </a:lnTo>
                  <a:close/>
                  <a:moveTo>
                    <a:pt x="139284" y="587190"/>
                  </a:moveTo>
                  <a:lnTo>
                    <a:pt x="911521" y="587190"/>
                  </a:lnTo>
                  <a:lnTo>
                    <a:pt x="911521" y="834339"/>
                  </a:lnTo>
                  <a:lnTo>
                    <a:pt x="139284" y="834339"/>
                  </a:lnTo>
                  <a:lnTo>
                    <a:pt x="139284" y="587190"/>
                  </a:lnTo>
                  <a:close/>
                </a:path>
              </a:pathLst>
            </a:custGeom>
            <a:noFill/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34696" tIns="234696" rIns="234696" bIns="656129" numCol="1" spcCol="1270" anchor="t" anchorCtr="0">
              <a:noAutofit/>
            </a:bodyPr>
            <a:lstStyle/>
            <a:p>
              <a:pPr marL="0" marR="0" lvl="0" indent="0" defTabSz="1466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it-IT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endParaRPr>
            </a:p>
          </p:txBody>
        </p:sp>
      </p:grp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A0A79BA7-36F4-284B-2E88-ACB7E874107E}"/>
              </a:ext>
            </a:extLst>
          </p:cNvPr>
          <p:cNvSpPr/>
          <p:nvPr/>
        </p:nvSpPr>
        <p:spPr>
          <a:xfrm>
            <a:off x="9418261" y="3848509"/>
            <a:ext cx="2377366" cy="1690010"/>
          </a:xfrm>
          <a:prstGeom prst="roundRect">
            <a:avLst/>
          </a:prstGeom>
          <a:solidFill>
            <a:schemeClr val="accent5">
              <a:lumMod val="20000"/>
              <a:lumOff val="80000"/>
              <a:alpha val="90000"/>
            </a:schemeClr>
          </a:solidFill>
          <a:ln w="38100">
            <a:solidFill>
              <a:srgbClr val="2E75B6"/>
            </a:solidFill>
          </a:ln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866" tIns="163866" rIns="163866" bIns="163866" numCol="1" spcCol="1270" anchor="t" anchorCtr="0">
            <a:noAutofit/>
          </a:bodyPr>
          <a:lstStyle/>
          <a:p>
            <a:pPr algn="ctr">
              <a:lnSpc>
                <a:spcPts val="1750"/>
              </a:lnSpc>
            </a:pP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RISPARMIO EFFETTIVO:</a:t>
            </a:r>
          </a:p>
          <a:p>
            <a:pPr algn="ctr">
              <a:lnSpc>
                <a:spcPts val="1750"/>
              </a:lnSpc>
            </a:pPr>
            <a:endParaRPr lang="it-IT" sz="1200" b="1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  <a:p>
            <a:pPr algn="ctr">
              <a:lnSpc>
                <a:spcPts val="1750"/>
              </a:lnSpc>
            </a:pPr>
            <a:endParaRPr lang="it-IT" sz="1200" b="1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  <a:p>
            <a:pPr algn="ctr">
              <a:lnSpc>
                <a:spcPts val="1750"/>
              </a:lnSpc>
            </a:pPr>
            <a:r>
              <a:rPr lang="it-IT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500,000 €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D74A489-F837-B6AF-09E5-37BA42E0E98C}"/>
              </a:ext>
            </a:extLst>
          </p:cNvPr>
          <p:cNvSpPr txBox="1">
            <a:spLocks/>
          </p:cNvSpPr>
          <p:nvPr/>
        </p:nvSpPr>
        <p:spPr>
          <a:xfrm>
            <a:off x="280254" y="133120"/>
            <a:ext cx="11743921" cy="3759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ANALISI NUMERICHE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Documenti Cartacei prodotti nel 2022 – Definizione perimetro dati </a:t>
            </a:r>
          </a:p>
        </p:txBody>
      </p:sp>
    </p:spTree>
    <p:extLst>
      <p:ext uri="{BB962C8B-B14F-4D97-AF65-F5344CB8AC3E}">
        <p14:creationId xmlns:p14="http://schemas.microsoft.com/office/powerpoint/2010/main" val="7993505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3516,19,Slide3261"/>
</p:tagLst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8860</TotalTime>
  <Words>1685</Words>
  <Application>Microsoft Office PowerPoint</Application>
  <PresentationFormat>Widescreen</PresentationFormat>
  <Paragraphs>280</Paragraphs>
  <Slides>20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5</vt:i4>
      </vt:variant>
      <vt:variant>
        <vt:lpstr>Titoli diapositive</vt:lpstr>
      </vt:variant>
      <vt:variant>
        <vt:i4>20</vt:i4>
      </vt:variant>
    </vt:vector>
  </HeadingPairs>
  <TitlesOfParts>
    <vt:vector size="32" baseType="lpstr">
      <vt:lpstr>Arial</vt:lpstr>
      <vt:lpstr>Calibri</vt:lpstr>
      <vt:lpstr>Calibri Light</vt:lpstr>
      <vt:lpstr>Lato Light</vt:lpstr>
      <vt:lpstr>Open Sans</vt:lpstr>
      <vt:lpstr>Open Sans Light</vt:lpstr>
      <vt:lpstr>Poppins</vt:lpstr>
      <vt:lpstr>Personalizza struttura</vt:lpstr>
      <vt:lpstr>Tema di Office</vt:lpstr>
      <vt:lpstr>1_Personalizza struttura</vt:lpstr>
      <vt:lpstr>1_Tema di Office</vt:lpstr>
      <vt:lpstr>2_Personalizza struttura</vt:lpstr>
      <vt:lpstr>La Transizione Digitale come metodo per ridurre gli sprechi avanzando tecnologicamente nel settore bancario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 per l’attenzione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Filippo Colombino (IT)</dc:creator>
  <cp:lastModifiedBy>Filippo Colombino (IT)</cp:lastModifiedBy>
  <cp:revision>85</cp:revision>
  <dcterms:created xsi:type="dcterms:W3CDTF">2023-09-13T10:07:18Z</dcterms:created>
  <dcterms:modified xsi:type="dcterms:W3CDTF">2023-09-27T19:20:11Z</dcterms:modified>
</cp:coreProperties>
</file>